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5"/>
  </p:notesMasterIdLst>
  <p:sldIdLst>
    <p:sldId id="256" r:id="rId3"/>
    <p:sldId id="274" r:id="rId4"/>
    <p:sldId id="289" r:id="rId5"/>
    <p:sldId id="275" r:id="rId6"/>
    <p:sldId id="290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91" r:id="rId20"/>
    <p:sldId id="292" r:id="rId21"/>
    <p:sldId id="293" r:id="rId22"/>
    <p:sldId id="294" r:id="rId23"/>
    <p:sldId id="295" r:id="rId24"/>
    <p:sldId id="296" r:id="rId25"/>
    <p:sldId id="302" r:id="rId26"/>
    <p:sldId id="301" r:id="rId27"/>
    <p:sldId id="303" r:id="rId28"/>
    <p:sldId id="304" r:id="rId29"/>
    <p:sldId id="306" r:id="rId30"/>
    <p:sldId id="305" r:id="rId31"/>
    <p:sldId id="297" r:id="rId32"/>
    <p:sldId id="299" r:id="rId33"/>
    <p:sldId id="308" r:id="rId34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henglu2" initials="c" lastIdx="1" clrIdx="0">
    <p:extLst>
      <p:ext uri="{19B8F6BF-5375-455C-9EA6-DF929625EA0E}">
        <p15:presenceInfo xmlns:p15="http://schemas.microsoft.com/office/powerpoint/2012/main" userId="S::chenglu2@connect.hku.hk::a3cc5dd3-b7de-4df0-a36e-a0eb8d3413f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6"/>
    <p:restoredTop sz="94410"/>
  </p:normalViewPr>
  <p:slideViewPr>
    <p:cSldViewPr snapToGrid="0">
      <p:cViewPr varScale="1">
        <p:scale>
          <a:sx n="59" d="100"/>
          <a:sy n="59" d="100"/>
        </p:scale>
        <p:origin x="868" y="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2T10:15:57.7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19-03-22T10:15:57.79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x-none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86B8B3-8364-4A04-A3B6-60FB3CF6FA1E}" type="datetimeFigureOut">
              <a:rPr lang="x-none" altLang="en-US" smtClean="0"/>
              <a:t>4/4/2019</a:t>
            </a:fld>
            <a:endParaRPr lang="x-none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x-none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x-none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62FA35-7D72-4FE3-9390-DA521FD4BE22}" type="slidenum">
              <a:rPr lang="x-none" altLang="en-US" smtClean="0"/>
              <a:t>‹#›</a:t>
            </a:fld>
            <a:endParaRPr lang="x-none" altLang="en-US"/>
          </a:p>
        </p:txBody>
      </p:sp>
    </p:spTree>
    <p:extLst>
      <p:ext uri="{BB962C8B-B14F-4D97-AF65-F5344CB8AC3E}">
        <p14:creationId xmlns:p14="http://schemas.microsoft.com/office/powerpoint/2010/main" val="233024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2FA35-7D72-4FE3-9390-DA521FD4BE22}" type="slidenum">
              <a:rPr lang="x-none" altLang="en-US" smtClean="0"/>
              <a:t>1</a:t>
            </a:fld>
            <a:endParaRPr lang="x-none" altLang="en-US"/>
          </a:p>
        </p:txBody>
      </p:sp>
    </p:spTree>
    <p:extLst>
      <p:ext uri="{BB962C8B-B14F-4D97-AF65-F5344CB8AC3E}">
        <p14:creationId xmlns:p14="http://schemas.microsoft.com/office/powerpoint/2010/main" val="1210528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2FA35-7D72-4FE3-9390-DA521FD4BE22}" type="slidenum">
              <a:rPr lang="x-none" altLang="en-US" smtClean="0"/>
              <a:t>6</a:t>
            </a:fld>
            <a:endParaRPr lang="x-none" altLang="en-US"/>
          </a:p>
        </p:txBody>
      </p:sp>
    </p:spTree>
    <p:extLst>
      <p:ext uri="{BB962C8B-B14F-4D97-AF65-F5344CB8AC3E}">
        <p14:creationId xmlns:p14="http://schemas.microsoft.com/office/powerpoint/2010/main" val="6187174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2FA35-7D72-4FE3-9390-DA521FD4BE22}" type="slidenum">
              <a:rPr lang="x-none" altLang="en-US" smtClean="0"/>
              <a:t>8</a:t>
            </a:fld>
            <a:endParaRPr lang="x-none" altLang="en-US"/>
          </a:p>
        </p:txBody>
      </p:sp>
    </p:spTree>
    <p:extLst>
      <p:ext uri="{BB962C8B-B14F-4D97-AF65-F5344CB8AC3E}">
        <p14:creationId xmlns:p14="http://schemas.microsoft.com/office/powerpoint/2010/main" val="4024148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x-none" dirty="0"/>
              <a:t>In math</a:t>
            </a:r>
            <a:endParaRPr lang="x-none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2FA35-7D72-4FE3-9390-DA521FD4BE22}" type="slidenum">
              <a:rPr lang="x-none" altLang="en-US" smtClean="0"/>
              <a:t>9</a:t>
            </a:fld>
            <a:endParaRPr lang="x-none" altLang="en-US"/>
          </a:p>
        </p:txBody>
      </p:sp>
    </p:spTree>
    <p:extLst>
      <p:ext uri="{BB962C8B-B14F-4D97-AF65-F5344CB8AC3E}">
        <p14:creationId xmlns:p14="http://schemas.microsoft.com/office/powerpoint/2010/main" val="3787310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2FA35-7D72-4FE3-9390-DA521FD4BE22}" type="slidenum">
              <a:rPr lang="x-none" altLang="en-US" smtClean="0"/>
              <a:t>10</a:t>
            </a:fld>
            <a:endParaRPr lang="x-none" altLang="en-US"/>
          </a:p>
        </p:txBody>
      </p:sp>
    </p:spTree>
    <p:extLst>
      <p:ext uri="{BB962C8B-B14F-4D97-AF65-F5344CB8AC3E}">
        <p14:creationId xmlns:p14="http://schemas.microsoft.com/office/powerpoint/2010/main" val="1249342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2FA35-7D72-4FE3-9390-DA521FD4BE22}" type="slidenum">
              <a:rPr lang="x-none" altLang="en-US" smtClean="0"/>
              <a:t>11</a:t>
            </a:fld>
            <a:endParaRPr lang="x-none" altLang="en-US"/>
          </a:p>
        </p:txBody>
      </p:sp>
    </p:spTree>
    <p:extLst>
      <p:ext uri="{BB962C8B-B14F-4D97-AF65-F5344CB8AC3E}">
        <p14:creationId xmlns:p14="http://schemas.microsoft.com/office/powerpoint/2010/main" val="801995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2FA35-7D72-4FE3-9390-DA521FD4BE22}" type="slidenum">
              <a:rPr lang="x-none" altLang="en-US" smtClean="0"/>
              <a:t>12</a:t>
            </a:fld>
            <a:endParaRPr lang="x-none" altLang="en-US"/>
          </a:p>
        </p:txBody>
      </p:sp>
    </p:spTree>
    <p:extLst>
      <p:ext uri="{BB962C8B-B14F-4D97-AF65-F5344CB8AC3E}">
        <p14:creationId xmlns:p14="http://schemas.microsoft.com/office/powerpoint/2010/main" val="2231369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Because the</a:t>
            </a:r>
            <a:endParaRPr lang="x-none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2FA35-7D72-4FE3-9390-DA521FD4BE22}" type="slidenum">
              <a:rPr lang="x-none" altLang="en-US" smtClean="0"/>
              <a:t>18</a:t>
            </a:fld>
            <a:endParaRPr lang="x-none" altLang="en-US"/>
          </a:p>
        </p:txBody>
      </p:sp>
    </p:spTree>
    <p:extLst>
      <p:ext uri="{BB962C8B-B14F-4D97-AF65-F5344CB8AC3E}">
        <p14:creationId xmlns:p14="http://schemas.microsoft.com/office/powerpoint/2010/main" val="886368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2FA35-7D72-4FE3-9390-DA521FD4BE22}" type="slidenum">
              <a:rPr lang="x-none" altLang="en-US" smtClean="0"/>
              <a:t>20</a:t>
            </a:fld>
            <a:endParaRPr lang="x-none" altLang="en-US"/>
          </a:p>
        </p:txBody>
      </p:sp>
    </p:spTree>
    <p:extLst>
      <p:ext uri="{BB962C8B-B14F-4D97-AF65-F5344CB8AC3E}">
        <p14:creationId xmlns:p14="http://schemas.microsoft.com/office/powerpoint/2010/main" val="303677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074B6E-7D04-4B88-83BE-5C1F8FA79F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x-none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25B42AC-3DD6-4C9C-8395-1BDF2FBCE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x-none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03368B-CDD4-4C4D-AE71-D1A07C83D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ACC1-80AA-441D-92D2-4D6532E155D1}" type="datetimeFigureOut">
              <a:rPr lang="x-none" altLang="en-US" smtClean="0"/>
              <a:t>4/4/2019</a:t>
            </a:fld>
            <a:endParaRPr lang="x-none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B84EAD3-50D9-4770-A72A-150A1C220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E744C9-85AB-4A6A-8BBE-7D1FE207E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A306-F870-48F8-8068-659D3CA27B1D}" type="slidenum">
              <a:rPr lang="x-none" altLang="en-US" smtClean="0"/>
              <a:t>‹#›</a:t>
            </a:fld>
            <a:endParaRPr lang="x-none" altLang="en-US"/>
          </a:p>
        </p:txBody>
      </p:sp>
    </p:spTree>
    <p:extLst>
      <p:ext uri="{BB962C8B-B14F-4D97-AF65-F5344CB8AC3E}">
        <p14:creationId xmlns:p14="http://schemas.microsoft.com/office/powerpoint/2010/main" val="577896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BFF5A-41D2-4BF5-84CC-67EC3BEDA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x-none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DF400B-DFB8-4FEC-A722-5DBB618B84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x-none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AAACC-9507-4C38-8F4E-20CDA8238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ACC1-80AA-441D-92D2-4D6532E155D1}" type="datetimeFigureOut">
              <a:rPr lang="x-none" altLang="en-US" smtClean="0"/>
              <a:t>4/4/2019</a:t>
            </a:fld>
            <a:endParaRPr lang="x-none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DC737C-3FF8-41CA-B9B2-F9D424F4D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B744DB-18D5-4098-BFDF-77EEE6061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A306-F870-48F8-8068-659D3CA27B1D}" type="slidenum">
              <a:rPr lang="x-none" altLang="en-US" smtClean="0"/>
              <a:t>‹#›</a:t>
            </a:fld>
            <a:endParaRPr lang="x-none" altLang="en-US"/>
          </a:p>
        </p:txBody>
      </p:sp>
    </p:spTree>
    <p:extLst>
      <p:ext uri="{BB962C8B-B14F-4D97-AF65-F5344CB8AC3E}">
        <p14:creationId xmlns:p14="http://schemas.microsoft.com/office/powerpoint/2010/main" val="1758157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2E3D632-3CE5-47CF-9137-BB60B2ED08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x-none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3D76591-0515-44B1-8EB5-19BD8CDD66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x-none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D64F1F0-DD99-4EC5-93FB-2F0DB1474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ACC1-80AA-441D-92D2-4D6532E155D1}" type="datetimeFigureOut">
              <a:rPr lang="x-none" altLang="en-US" smtClean="0"/>
              <a:t>4/4/2019</a:t>
            </a:fld>
            <a:endParaRPr lang="x-none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524E21-A247-4789-9DEE-B871707F9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389B62E-FD10-4B15-9B59-35C90BE91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A306-F870-48F8-8068-659D3CA27B1D}" type="slidenum">
              <a:rPr lang="x-none" altLang="en-US" smtClean="0"/>
              <a:t>‹#›</a:t>
            </a:fld>
            <a:endParaRPr lang="x-none" altLang="en-US"/>
          </a:p>
        </p:txBody>
      </p:sp>
    </p:spTree>
    <p:extLst>
      <p:ext uri="{BB962C8B-B14F-4D97-AF65-F5344CB8AC3E}">
        <p14:creationId xmlns:p14="http://schemas.microsoft.com/office/powerpoint/2010/main" val="12527544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等腰三角形 3"/>
          <p:cNvSpPr/>
          <p:nvPr userDrawn="1"/>
        </p:nvSpPr>
        <p:spPr>
          <a:xfrm flipH="1">
            <a:off x="2300385" y="2042694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等腰三角形 4"/>
          <p:cNvSpPr/>
          <p:nvPr userDrawn="1"/>
        </p:nvSpPr>
        <p:spPr>
          <a:xfrm flipV="1">
            <a:off x="7918560" y="4382740"/>
            <a:ext cx="1975981" cy="441731"/>
          </a:xfrm>
          <a:prstGeom prst="triangle">
            <a:avLst>
              <a:gd name="adj" fmla="val 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12948" r="2266" b="10678"/>
          <a:stretch/>
        </p:blipFill>
        <p:spPr>
          <a:xfrm>
            <a:off x="2970144" y="393700"/>
            <a:ext cx="6070600" cy="6070600"/>
          </a:xfrm>
          <a:prstGeom prst="ellipse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2297458" y="2484425"/>
            <a:ext cx="7597083" cy="19198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/>
          </p:nvPr>
        </p:nvSpPr>
        <p:spPr>
          <a:xfrm>
            <a:off x="2970213" y="2776538"/>
            <a:ext cx="6003925" cy="13128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800"/>
            </a:lvl1pPr>
          </a:lstStyle>
          <a:p>
            <a:pPr algn="ctr"/>
            <a:endParaRPr lang="en-US" altLang="zh-CN" sz="4800" b="1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1"/>
          </p:nvPr>
        </p:nvSpPr>
        <p:spPr>
          <a:xfrm>
            <a:off x="3704299" y="4477968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  <p:sp>
        <p:nvSpPr>
          <p:cNvPr id="12" name="文本占位符 10"/>
          <p:cNvSpPr>
            <a:spLocks noGrp="1"/>
          </p:cNvSpPr>
          <p:nvPr>
            <p:ph type="body" sz="quarter" idx="12"/>
          </p:nvPr>
        </p:nvSpPr>
        <p:spPr>
          <a:xfrm>
            <a:off x="3704299" y="4789519"/>
            <a:ext cx="4783401" cy="3057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baseline="0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pPr lvl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065955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655614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334878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4041960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2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58358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3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326052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4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9652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73290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300853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994026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687199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380372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5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223891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6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9158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7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620539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8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292938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08167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2009661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702834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396007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4089180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782353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96298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63992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3344607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4017006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46758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89163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1467630" y="880533"/>
            <a:ext cx="4512778" cy="4825852"/>
            <a:chOff x="896472" y="1429908"/>
            <a:chExt cx="3381368" cy="3615952"/>
          </a:xfrm>
        </p:grpSpPr>
        <p:grpSp>
          <p:nvGrpSpPr>
            <p:cNvPr id="3" name="组合 2"/>
            <p:cNvGrpSpPr/>
            <p:nvPr/>
          </p:nvGrpSpPr>
          <p:grpSpPr>
            <a:xfrm>
              <a:off x="896472" y="2699908"/>
              <a:ext cx="841368" cy="1075952"/>
              <a:chOff x="1706250" y="910167"/>
              <a:chExt cx="1435732" cy="1836033"/>
            </a:xfrm>
          </p:grpSpPr>
          <p:sp>
            <p:nvSpPr>
              <p:cNvPr id="239" name="等腰三角形 2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0" name="椭圆 2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椭圆 2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椭圆 2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907337" y="2534140"/>
              <a:ext cx="841368" cy="1075952"/>
              <a:chOff x="1706250" y="910167"/>
              <a:chExt cx="1435732" cy="1836033"/>
            </a:xfrm>
          </p:grpSpPr>
          <p:sp>
            <p:nvSpPr>
              <p:cNvPr id="235" name="等腰三角形 2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6" name="椭圆 2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7" name="椭圆 2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8" name="椭圆 2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939746" y="2371208"/>
              <a:ext cx="841368" cy="1075952"/>
              <a:chOff x="1706250" y="910167"/>
              <a:chExt cx="1435732" cy="1836033"/>
            </a:xfrm>
          </p:grpSpPr>
          <p:sp>
            <p:nvSpPr>
              <p:cNvPr id="231" name="等腰三角形 2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2" name="椭圆 2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3" name="椭圆 2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4" name="椭圆 2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993145" y="2213900"/>
              <a:ext cx="841368" cy="1075952"/>
              <a:chOff x="1706250" y="910167"/>
              <a:chExt cx="1435732" cy="1836033"/>
            </a:xfrm>
          </p:grpSpPr>
          <p:sp>
            <p:nvSpPr>
              <p:cNvPr id="227" name="等腰三角形 2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8" name="椭圆 2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9" name="椭圆 2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0" name="椭圆 2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1066620" y="2064908"/>
              <a:ext cx="841368" cy="1075952"/>
              <a:chOff x="1706250" y="910167"/>
              <a:chExt cx="1435732" cy="1836033"/>
            </a:xfrm>
          </p:grpSpPr>
          <p:sp>
            <p:nvSpPr>
              <p:cNvPr id="223" name="等腰三角形 2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4" name="椭圆 2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5" name="椭圆 2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6" name="椭圆 2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158913" y="1926781"/>
              <a:ext cx="841368" cy="1075952"/>
              <a:chOff x="1706250" y="910167"/>
              <a:chExt cx="1435732" cy="1836033"/>
            </a:xfrm>
          </p:grpSpPr>
          <p:sp>
            <p:nvSpPr>
              <p:cNvPr id="219" name="等腰三角形 2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0" name="椭圆 2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椭圆 2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2" name="椭圆 2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1268446" y="1801882"/>
              <a:ext cx="841368" cy="1075952"/>
              <a:chOff x="1706250" y="910167"/>
              <a:chExt cx="1435732" cy="1836033"/>
            </a:xfrm>
          </p:grpSpPr>
          <p:sp>
            <p:nvSpPr>
              <p:cNvPr id="215" name="等腰三角形 2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6" name="椭圆 2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7" name="椭圆 2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8" name="椭圆 2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1393345" y="1692349"/>
              <a:ext cx="841368" cy="1075952"/>
              <a:chOff x="1706250" y="910167"/>
              <a:chExt cx="1435732" cy="1836033"/>
            </a:xfrm>
          </p:grpSpPr>
          <p:sp>
            <p:nvSpPr>
              <p:cNvPr id="211" name="等腰三角形 2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椭圆 2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3" name="椭圆 2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4" name="椭圆 2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1472" y="1600056"/>
              <a:ext cx="841368" cy="1075952"/>
              <a:chOff x="1706250" y="910167"/>
              <a:chExt cx="1435732" cy="1836033"/>
            </a:xfrm>
          </p:grpSpPr>
          <p:sp>
            <p:nvSpPr>
              <p:cNvPr id="207" name="等腰三角形 2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8" name="椭圆 2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9" name="椭圆 2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0" name="椭圆 2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680464" y="1526581"/>
              <a:ext cx="841368" cy="1075952"/>
              <a:chOff x="1706250" y="910167"/>
              <a:chExt cx="1435732" cy="1836033"/>
            </a:xfrm>
          </p:grpSpPr>
          <p:sp>
            <p:nvSpPr>
              <p:cNvPr id="203" name="等腰三角形 2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4" name="椭圆 2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5" name="椭圆 2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6" name="椭圆 2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837772" y="1473182"/>
              <a:ext cx="841368" cy="1075952"/>
              <a:chOff x="1706250" y="910167"/>
              <a:chExt cx="1435732" cy="1836033"/>
            </a:xfrm>
          </p:grpSpPr>
          <p:sp>
            <p:nvSpPr>
              <p:cNvPr id="199" name="等腰三角形 1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0" name="椭圆 1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1" name="椭圆 2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2" name="椭圆 2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2000704" y="1440773"/>
              <a:ext cx="841368" cy="1075952"/>
              <a:chOff x="1706250" y="910167"/>
              <a:chExt cx="1435732" cy="1836033"/>
            </a:xfrm>
          </p:grpSpPr>
          <p:sp>
            <p:nvSpPr>
              <p:cNvPr id="195" name="等腰三角形 1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6" name="椭圆 1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7" name="椭圆 1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8" name="椭圆 1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166472" y="1429908"/>
              <a:ext cx="841368" cy="1075952"/>
              <a:chOff x="1706250" y="910167"/>
              <a:chExt cx="1435732" cy="1836033"/>
            </a:xfrm>
          </p:grpSpPr>
          <p:sp>
            <p:nvSpPr>
              <p:cNvPr id="191" name="等腰三角形 1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2" name="椭圆 1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3" name="椭圆 1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4" name="椭圆 1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2332240" y="1440773"/>
              <a:ext cx="841368" cy="1075952"/>
              <a:chOff x="1706250" y="910167"/>
              <a:chExt cx="1435732" cy="1836033"/>
            </a:xfrm>
          </p:grpSpPr>
          <p:sp>
            <p:nvSpPr>
              <p:cNvPr id="187" name="等腰三角形 1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8" name="椭圆 1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椭圆 1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0" name="椭圆 1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495172" y="1473182"/>
              <a:ext cx="841368" cy="1075952"/>
              <a:chOff x="1706250" y="910167"/>
              <a:chExt cx="1435732" cy="1836033"/>
            </a:xfrm>
          </p:grpSpPr>
          <p:sp>
            <p:nvSpPr>
              <p:cNvPr id="183" name="等腰三角形 1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4" name="椭圆 1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5" name="椭圆 1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6" name="椭圆 1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652480" y="1526581"/>
              <a:ext cx="841368" cy="1075952"/>
              <a:chOff x="1706250" y="910167"/>
              <a:chExt cx="1435732" cy="1836033"/>
            </a:xfrm>
          </p:grpSpPr>
          <p:sp>
            <p:nvSpPr>
              <p:cNvPr id="179" name="等腰三角形 1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0" name="椭圆 1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1" name="椭圆 1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2" name="椭圆 1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801472" y="1600056"/>
              <a:ext cx="841368" cy="1075952"/>
              <a:chOff x="1706250" y="910167"/>
              <a:chExt cx="1435732" cy="1836033"/>
            </a:xfrm>
          </p:grpSpPr>
          <p:sp>
            <p:nvSpPr>
              <p:cNvPr id="175" name="等腰三角形 1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6" name="椭圆 1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7" name="椭圆 1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椭圆 1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2939599" y="1692349"/>
              <a:ext cx="841368" cy="1075952"/>
              <a:chOff x="1706250" y="910167"/>
              <a:chExt cx="1435732" cy="1836033"/>
            </a:xfrm>
          </p:grpSpPr>
          <p:sp>
            <p:nvSpPr>
              <p:cNvPr id="171" name="等腰三角形 1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2" name="椭圆 1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3" name="椭圆 1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4" name="椭圆 1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064498" y="1801882"/>
              <a:ext cx="841368" cy="1075952"/>
              <a:chOff x="1706250" y="910167"/>
              <a:chExt cx="1435732" cy="1836033"/>
            </a:xfrm>
          </p:grpSpPr>
          <p:sp>
            <p:nvSpPr>
              <p:cNvPr id="167" name="等腰三角形 1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8" name="椭圆 1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9" name="椭圆 1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0" name="椭圆 1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74031" y="1926781"/>
              <a:ext cx="841368" cy="1075952"/>
              <a:chOff x="1706250" y="910167"/>
              <a:chExt cx="1435732" cy="1836033"/>
            </a:xfrm>
          </p:grpSpPr>
          <p:sp>
            <p:nvSpPr>
              <p:cNvPr id="163" name="等腰三角形 1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4" name="椭圆 1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5" name="椭圆 1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6" name="椭圆 1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3266324" y="2064908"/>
              <a:ext cx="841368" cy="1075952"/>
              <a:chOff x="1706250" y="910167"/>
              <a:chExt cx="1435732" cy="1836033"/>
            </a:xfrm>
          </p:grpSpPr>
          <p:sp>
            <p:nvSpPr>
              <p:cNvPr id="159" name="等腰三角形 1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椭圆 1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1" name="椭圆 1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2" name="椭圆 1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3339799" y="2213900"/>
              <a:ext cx="841368" cy="1075952"/>
              <a:chOff x="1706250" y="910167"/>
              <a:chExt cx="1435732" cy="1836033"/>
            </a:xfrm>
          </p:grpSpPr>
          <p:sp>
            <p:nvSpPr>
              <p:cNvPr id="155" name="等腰三角形 1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6" name="椭圆 1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椭圆 1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8" name="椭圆 1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3393198" y="2371208"/>
              <a:ext cx="841368" cy="1075952"/>
              <a:chOff x="1706250" y="910167"/>
              <a:chExt cx="1435732" cy="1836033"/>
            </a:xfrm>
          </p:grpSpPr>
          <p:sp>
            <p:nvSpPr>
              <p:cNvPr id="151" name="等腰三角形 1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2" name="椭圆 1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3" name="椭圆 1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椭圆 1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3425607" y="2534140"/>
              <a:ext cx="841368" cy="1075952"/>
              <a:chOff x="1706250" y="910167"/>
              <a:chExt cx="1435732" cy="1836033"/>
            </a:xfrm>
          </p:grpSpPr>
          <p:sp>
            <p:nvSpPr>
              <p:cNvPr id="147" name="等腰三角形 14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椭圆 14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9" name="椭圆 14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0" name="椭圆 14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36472" y="2699908"/>
              <a:ext cx="841368" cy="1075952"/>
              <a:chOff x="1706250" y="910167"/>
              <a:chExt cx="1435732" cy="1836033"/>
            </a:xfrm>
          </p:grpSpPr>
          <p:sp>
            <p:nvSpPr>
              <p:cNvPr id="143" name="等腰三角形 14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4" name="椭圆 14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椭圆 14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6" name="椭圆 14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3425607" y="2865676"/>
              <a:ext cx="841368" cy="1075952"/>
              <a:chOff x="1706250" y="910167"/>
              <a:chExt cx="1435732" cy="1836033"/>
            </a:xfrm>
          </p:grpSpPr>
          <p:sp>
            <p:nvSpPr>
              <p:cNvPr id="139" name="等腰三角形 13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0" name="椭圆 13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椭圆 14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椭圆 14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3393198" y="3028609"/>
              <a:ext cx="841368" cy="1075952"/>
              <a:chOff x="1706250" y="910167"/>
              <a:chExt cx="1435732" cy="1836033"/>
            </a:xfrm>
          </p:grpSpPr>
          <p:sp>
            <p:nvSpPr>
              <p:cNvPr id="135" name="等腰三角形 13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椭圆 13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7" name="椭圆 13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8" name="椭圆 13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339799" y="3185916"/>
              <a:ext cx="841368" cy="1075952"/>
              <a:chOff x="1706250" y="910167"/>
              <a:chExt cx="1435732" cy="1836033"/>
            </a:xfrm>
          </p:grpSpPr>
          <p:sp>
            <p:nvSpPr>
              <p:cNvPr id="131" name="等腰三角形 13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2" name="椭圆 13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椭圆 13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4" name="椭圆 13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3266324" y="3334908"/>
              <a:ext cx="841368" cy="1075952"/>
              <a:chOff x="1706250" y="910167"/>
              <a:chExt cx="1435732" cy="1836033"/>
            </a:xfrm>
          </p:grpSpPr>
          <p:sp>
            <p:nvSpPr>
              <p:cNvPr id="127" name="等腰三角形 12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8" name="椭圆 12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9" name="椭圆 12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椭圆 12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3174031" y="3473035"/>
              <a:ext cx="841368" cy="1075952"/>
              <a:chOff x="1706250" y="910167"/>
              <a:chExt cx="1435732" cy="1836033"/>
            </a:xfrm>
          </p:grpSpPr>
          <p:sp>
            <p:nvSpPr>
              <p:cNvPr id="123" name="等腰三角形 12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椭圆 12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椭圆 12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椭圆 12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064498" y="3597934"/>
              <a:ext cx="841368" cy="1075952"/>
              <a:chOff x="1706250" y="910167"/>
              <a:chExt cx="1435732" cy="1836033"/>
            </a:xfrm>
          </p:grpSpPr>
          <p:sp>
            <p:nvSpPr>
              <p:cNvPr id="119" name="等腰三角形 11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0" name="椭圆 11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椭圆 12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2" name="椭圆 12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2939599" y="3707467"/>
              <a:ext cx="841368" cy="1075952"/>
              <a:chOff x="1706250" y="910167"/>
              <a:chExt cx="1435732" cy="1836033"/>
            </a:xfrm>
          </p:grpSpPr>
          <p:sp>
            <p:nvSpPr>
              <p:cNvPr id="115" name="等腰三角形 11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椭圆 11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椭圆 11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椭圆 11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2801472" y="3799760"/>
              <a:ext cx="841368" cy="1075952"/>
              <a:chOff x="1706250" y="910167"/>
              <a:chExt cx="1435732" cy="1836033"/>
            </a:xfrm>
          </p:grpSpPr>
          <p:sp>
            <p:nvSpPr>
              <p:cNvPr id="111" name="等腰三角形 11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2652480" y="3873235"/>
              <a:ext cx="841368" cy="1075952"/>
              <a:chOff x="1706250" y="910167"/>
              <a:chExt cx="1435732" cy="1836033"/>
            </a:xfrm>
          </p:grpSpPr>
          <p:sp>
            <p:nvSpPr>
              <p:cNvPr id="107" name="等腰三角形 10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8" name="椭圆 10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9" name="椭圆 10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495172" y="3926634"/>
              <a:ext cx="841368" cy="1075952"/>
              <a:chOff x="1706250" y="910167"/>
              <a:chExt cx="1435732" cy="1836033"/>
            </a:xfrm>
          </p:grpSpPr>
          <p:sp>
            <p:nvSpPr>
              <p:cNvPr id="103" name="等腰三角形 10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4" name="椭圆 10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5" name="椭圆 10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6" name="椭圆 10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2332240" y="3959043"/>
              <a:ext cx="841368" cy="1075952"/>
              <a:chOff x="1706250" y="910167"/>
              <a:chExt cx="1435732" cy="1836033"/>
            </a:xfrm>
          </p:grpSpPr>
          <p:sp>
            <p:nvSpPr>
              <p:cNvPr id="99" name="等腰三角形 9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椭圆 9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椭圆 10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椭圆 10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2166472" y="3969908"/>
              <a:ext cx="841368" cy="1075952"/>
              <a:chOff x="1706250" y="910167"/>
              <a:chExt cx="1435732" cy="1836033"/>
            </a:xfrm>
          </p:grpSpPr>
          <p:sp>
            <p:nvSpPr>
              <p:cNvPr id="95" name="等腰三角形 9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6" name="椭圆 9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椭圆 9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2000704" y="3959043"/>
              <a:ext cx="841368" cy="1075952"/>
              <a:chOff x="1706250" y="910167"/>
              <a:chExt cx="1435732" cy="1836033"/>
            </a:xfrm>
          </p:grpSpPr>
          <p:sp>
            <p:nvSpPr>
              <p:cNvPr id="91" name="等腰三角形 9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2" name="椭圆 9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3" name="椭圆 9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4" name="椭圆 9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837772" y="3926634"/>
              <a:ext cx="841368" cy="1075952"/>
              <a:chOff x="1706250" y="910167"/>
              <a:chExt cx="1435732" cy="1836033"/>
            </a:xfrm>
          </p:grpSpPr>
          <p:sp>
            <p:nvSpPr>
              <p:cNvPr id="87" name="等腰三角形 8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8" name="椭圆 8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椭圆 8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0" name="椭圆 8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1680464" y="3873235"/>
              <a:ext cx="841368" cy="1075952"/>
              <a:chOff x="1706250" y="910167"/>
              <a:chExt cx="1435732" cy="1836033"/>
            </a:xfrm>
          </p:grpSpPr>
          <p:sp>
            <p:nvSpPr>
              <p:cNvPr id="83" name="等腰三角形 8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椭圆 8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5" name="椭圆 8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椭圆 8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1531472" y="3799760"/>
              <a:ext cx="841368" cy="1075952"/>
              <a:chOff x="1706250" y="910167"/>
              <a:chExt cx="1435732" cy="1836033"/>
            </a:xfrm>
          </p:grpSpPr>
          <p:sp>
            <p:nvSpPr>
              <p:cNvPr id="79" name="等腰三角形 7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0" name="椭圆 7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1" name="椭圆 8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2" name="椭圆 8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1393345" y="3707467"/>
              <a:ext cx="841368" cy="1075952"/>
              <a:chOff x="1706250" y="910167"/>
              <a:chExt cx="1435732" cy="1836033"/>
            </a:xfrm>
          </p:grpSpPr>
          <p:sp>
            <p:nvSpPr>
              <p:cNvPr id="75" name="等腰三角形 7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6" name="椭圆 7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椭圆 7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8" name="椭圆 7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68446" y="3597934"/>
              <a:ext cx="841368" cy="1075952"/>
              <a:chOff x="1706250" y="910167"/>
              <a:chExt cx="1435732" cy="1836033"/>
            </a:xfrm>
          </p:grpSpPr>
          <p:sp>
            <p:nvSpPr>
              <p:cNvPr id="71" name="等腰三角形 7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椭圆 7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3" name="椭圆 7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椭圆 7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158913" y="3473035"/>
              <a:ext cx="841368" cy="1075952"/>
              <a:chOff x="1706250" y="910167"/>
              <a:chExt cx="1435732" cy="1836033"/>
            </a:xfrm>
          </p:grpSpPr>
          <p:sp>
            <p:nvSpPr>
              <p:cNvPr id="67" name="等腰三角形 66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8" name="椭圆 67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9" name="椭圆 68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椭圆 69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1066620" y="3334908"/>
              <a:ext cx="841368" cy="1075952"/>
              <a:chOff x="1706250" y="910167"/>
              <a:chExt cx="1435732" cy="1836033"/>
            </a:xfrm>
          </p:grpSpPr>
          <p:sp>
            <p:nvSpPr>
              <p:cNvPr id="63" name="等腰三角形 62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63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64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65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993145" y="3185916"/>
              <a:ext cx="841368" cy="1075952"/>
              <a:chOff x="1706250" y="910167"/>
              <a:chExt cx="1435732" cy="1836033"/>
            </a:xfrm>
          </p:grpSpPr>
          <p:sp>
            <p:nvSpPr>
              <p:cNvPr id="59" name="等腰三角形 58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60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61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939746" y="3028609"/>
              <a:ext cx="841368" cy="1075952"/>
              <a:chOff x="1706250" y="910167"/>
              <a:chExt cx="1435732" cy="1836033"/>
            </a:xfrm>
          </p:grpSpPr>
          <p:sp>
            <p:nvSpPr>
              <p:cNvPr id="55" name="等腰三角形 54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55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07337" y="2865676"/>
              <a:ext cx="841368" cy="1075952"/>
              <a:chOff x="1706250" y="910167"/>
              <a:chExt cx="1435732" cy="1836033"/>
            </a:xfrm>
          </p:grpSpPr>
          <p:sp>
            <p:nvSpPr>
              <p:cNvPr id="51" name="等腰三角形 50"/>
              <p:cNvSpPr/>
              <p:nvPr/>
            </p:nvSpPr>
            <p:spPr>
              <a:xfrm>
                <a:off x="1785450" y="956733"/>
                <a:ext cx="1334833" cy="1710267"/>
              </a:xfrm>
              <a:prstGeom prst="triangle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 flipH="1" flipV="1">
                <a:off x="2406300" y="910167"/>
                <a:ext cx="93132" cy="93132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 flipH="1" flipV="1">
                <a:off x="1706250" y="2587800"/>
                <a:ext cx="158400" cy="158400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53"/>
              <p:cNvSpPr/>
              <p:nvPr/>
            </p:nvSpPr>
            <p:spPr>
              <a:xfrm flipV="1">
                <a:off x="3088424" y="2649848"/>
                <a:ext cx="53558" cy="53558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3" name="椭圆 242"/>
          <p:cNvSpPr/>
          <p:nvPr userDrawn="1"/>
        </p:nvSpPr>
        <p:spPr>
          <a:xfrm>
            <a:off x="2298847" y="2058270"/>
            <a:ext cx="2748046" cy="2748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5" name="文本占位符 244"/>
          <p:cNvSpPr>
            <a:spLocks noGrp="1"/>
          </p:cNvSpPr>
          <p:nvPr>
            <p:ph type="body" sz="quarter" idx="10"/>
          </p:nvPr>
        </p:nvSpPr>
        <p:spPr>
          <a:xfrm>
            <a:off x="2898775" y="2797175"/>
            <a:ext cx="1533525" cy="13446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endParaRPr lang="zh-CN" altLang="en-US" dirty="0"/>
          </a:p>
        </p:txBody>
      </p:sp>
      <p:sp>
        <p:nvSpPr>
          <p:cNvPr id="246" name="椭圆 245"/>
          <p:cNvSpPr/>
          <p:nvPr userDrawn="1"/>
        </p:nvSpPr>
        <p:spPr>
          <a:xfrm>
            <a:off x="6743053" y="1656429"/>
            <a:ext cx="211754" cy="211754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椭圆 246"/>
          <p:cNvSpPr/>
          <p:nvPr userDrawn="1"/>
        </p:nvSpPr>
        <p:spPr>
          <a:xfrm>
            <a:off x="6743053" y="2349602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>
                    <a:lumMod val="75000"/>
                  </a:schemeClr>
                </a:solidFill>
              </a:ln>
              <a:cs typeface="+mn-ea"/>
              <a:sym typeface="+mn-lt"/>
            </a:endParaRPr>
          </a:p>
        </p:txBody>
      </p:sp>
      <p:sp>
        <p:nvSpPr>
          <p:cNvPr id="248" name="椭圆 247"/>
          <p:cNvSpPr/>
          <p:nvPr userDrawn="1"/>
        </p:nvSpPr>
        <p:spPr>
          <a:xfrm>
            <a:off x="6743053" y="3042775"/>
            <a:ext cx="211754" cy="211754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椭圆 248"/>
          <p:cNvSpPr/>
          <p:nvPr userDrawn="1"/>
        </p:nvSpPr>
        <p:spPr>
          <a:xfrm>
            <a:off x="6743053" y="3735948"/>
            <a:ext cx="211754" cy="211754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椭圆 249"/>
          <p:cNvSpPr/>
          <p:nvPr userDrawn="1"/>
        </p:nvSpPr>
        <p:spPr>
          <a:xfrm>
            <a:off x="6743053" y="4429121"/>
            <a:ext cx="211754" cy="211754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1" name="椭圆 250"/>
          <p:cNvSpPr/>
          <p:nvPr userDrawn="1"/>
        </p:nvSpPr>
        <p:spPr>
          <a:xfrm>
            <a:off x="6743053" y="5122293"/>
            <a:ext cx="211754" cy="21175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文本占位符 251"/>
          <p:cNvSpPr>
            <a:spLocks noGrp="1"/>
          </p:cNvSpPr>
          <p:nvPr>
            <p:ph type="body" sz="quarter" idx="11"/>
          </p:nvPr>
        </p:nvSpPr>
        <p:spPr>
          <a:xfrm>
            <a:off x="7280709" y="1610100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59" name="文本占位符 251"/>
          <p:cNvSpPr>
            <a:spLocks noGrp="1"/>
          </p:cNvSpPr>
          <p:nvPr>
            <p:ph type="body" sz="quarter" idx="12"/>
          </p:nvPr>
        </p:nvSpPr>
        <p:spPr>
          <a:xfrm>
            <a:off x="7280709" y="2299551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0" name="文本占位符 251"/>
          <p:cNvSpPr>
            <a:spLocks noGrp="1"/>
          </p:cNvSpPr>
          <p:nvPr>
            <p:ph type="body" sz="quarter" idx="13"/>
          </p:nvPr>
        </p:nvSpPr>
        <p:spPr>
          <a:xfrm>
            <a:off x="7280709" y="2989002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1" name="文本占位符 251"/>
          <p:cNvSpPr>
            <a:spLocks noGrp="1"/>
          </p:cNvSpPr>
          <p:nvPr>
            <p:ph type="body" sz="quarter" idx="14"/>
          </p:nvPr>
        </p:nvSpPr>
        <p:spPr>
          <a:xfrm>
            <a:off x="7280709" y="3678453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2" name="文本占位符 251"/>
          <p:cNvSpPr>
            <a:spLocks noGrp="1"/>
          </p:cNvSpPr>
          <p:nvPr>
            <p:ph type="body" sz="quarter" idx="15"/>
          </p:nvPr>
        </p:nvSpPr>
        <p:spPr>
          <a:xfrm>
            <a:off x="7280709" y="505735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  <p:sp>
        <p:nvSpPr>
          <p:cNvPr id="263" name="文本占位符 251"/>
          <p:cNvSpPr>
            <a:spLocks noGrp="1"/>
          </p:cNvSpPr>
          <p:nvPr>
            <p:ph type="body" sz="quarter" idx="16"/>
          </p:nvPr>
        </p:nvSpPr>
        <p:spPr>
          <a:xfrm>
            <a:off x="7280709" y="4367904"/>
            <a:ext cx="201676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lang="zh-CN" altLang="en-US" sz="1800" smtClean="0">
                <a:cs typeface="+mn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 defTabSz="914377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82950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b="92817"/>
          <a:stretch/>
        </p:blipFill>
        <p:spPr>
          <a:xfrm>
            <a:off x="3208866" y="541868"/>
            <a:ext cx="5774268" cy="5774264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sz="quarter" idx="11"/>
          </p:nvPr>
        </p:nvSpPr>
        <p:spPr>
          <a:xfrm>
            <a:off x="4385865" y="2980266"/>
            <a:ext cx="3420269" cy="897467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 algn="ctr">
              <a:buNone/>
              <a:defRPr sz="6000" b="1"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1571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>
                <a:solidFill>
                  <a:schemeClr val="accent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088186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­_1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2266" t="29452" r="25122" b="10679"/>
          <a:stretch/>
        </p:blipFill>
        <p:spPr>
          <a:xfrm>
            <a:off x="9152467" y="-1"/>
            <a:ext cx="3039533" cy="3132667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8804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E0C72A-8916-4CE5-A531-0DC6DD3CA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x-none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FCDFBF-E671-4961-8448-59A671BE7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x-none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07EB63-160A-43C4-986C-9CACFA5EC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ACC1-80AA-441D-92D2-4D6532E155D1}" type="datetimeFigureOut">
              <a:rPr lang="x-none" altLang="en-US" smtClean="0"/>
              <a:t>4/4/2019</a:t>
            </a:fld>
            <a:endParaRPr lang="x-none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7CD2AD-3A1F-40F8-9387-68C8D1C9B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7D3E94-937D-42CA-9E81-08CC775EC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A306-F870-48F8-8068-659D3CA27B1D}" type="slidenum">
              <a:rPr lang="x-none" altLang="en-US" smtClean="0"/>
              <a:t>‹#›</a:t>
            </a:fld>
            <a:endParaRPr lang="x-none" altLang="en-US"/>
          </a:p>
        </p:txBody>
      </p:sp>
    </p:spTree>
    <p:extLst>
      <p:ext uri="{BB962C8B-B14F-4D97-AF65-F5344CB8AC3E}">
        <p14:creationId xmlns:p14="http://schemas.microsoft.com/office/powerpoint/2010/main" val="973061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50000" b="92817"/>
          <a:stretch/>
        </p:blipFill>
        <p:spPr>
          <a:xfrm>
            <a:off x="8970432" y="207434"/>
            <a:ext cx="3221568" cy="6443132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97881712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l="50000" t="12948" r="2266" b="10678"/>
          <a:stretch/>
        </p:blipFill>
        <p:spPr>
          <a:xfrm>
            <a:off x="-1" y="1388533"/>
            <a:ext cx="2269067" cy="4538134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4371716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/>
          <a:srcRect t="868" r="31950" b="94516"/>
          <a:stretch/>
        </p:blipFill>
        <p:spPr>
          <a:xfrm>
            <a:off x="9000067" y="3429000"/>
            <a:ext cx="3191933" cy="3429000"/>
          </a:xfrm>
          <a:prstGeom prst="rect">
            <a:avLst/>
          </a:prstGeom>
        </p:spPr>
      </p:pic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713460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762000" y="0"/>
            <a:ext cx="5079999" cy="5418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833967" y="40216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/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7090498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00718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A11901-75FC-46A9-AB79-0B1D41374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x-none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951E44-0737-40B1-8D1C-B7901A900B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BBA5DA-1B26-486A-ADF5-BEF3BEF5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ACC1-80AA-441D-92D2-4D6532E155D1}" type="datetimeFigureOut">
              <a:rPr lang="x-none" altLang="en-US" smtClean="0"/>
              <a:t>4/4/2019</a:t>
            </a:fld>
            <a:endParaRPr lang="x-none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0BBB23-1B35-4397-BA74-D7C36F0F6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9FC00F-31CB-408D-A7AA-72FB478E0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A306-F870-48F8-8068-659D3CA27B1D}" type="slidenum">
              <a:rPr lang="x-none" altLang="en-US" smtClean="0"/>
              <a:t>‹#›</a:t>
            </a:fld>
            <a:endParaRPr lang="x-none" altLang="en-US"/>
          </a:p>
        </p:txBody>
      </p:sp>
    </p:spTree>
    <p:extLst>
      <p:ext uri="{BB962C8B-B14F-4D97-AF65-F5344CB8AC3E}">
        <p14:creationId xmlns:p14="http://schemas.microsoft.com/office/powerpoint/2010/main" val="3099474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87EE4E-8130-413E-A70F-A455E90F4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x-none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1B2576-8C5F-45AB-A2D2-9CBA5B0C83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x-none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5E246C-46F2-4EBC-9B9D-1DAFD3BA7C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x-none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411712-34E8-47CE-9A90-0207F7816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ACC1-80AA-441D-92D2-4D6532E155D1}" type="datetimeFigureOut">
              <a:rPr lang="x-none" altLang="en-US" smtClean="0"/>
              <a:t>4/4/2019</a:t>
            </a:fld>
            <a:endParaRPr lang="x-none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CB6A07-FEBE-4C4D-B5FE-DADF44FA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FCC375-A87F-4EF8-B724-98C0F6EE1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A306-F870-48F8-8068-659D3CA27B1D}" type="slidenum">
              <a:rPr lang="x-none" altLang="en-US" smtClean="0"/>
              <a:t>‹#›</a:t>
            </a:fld>
            <a:endParaRPr lang="x-none" altLang="en-US"/>
          </a:p>
        </p:txBody>
      </p:sp>
    </p:spTree>
    <p:extLst>
      <p:ext uri="{BB962C8B-B14F-4D97-AF65-F5344CB8AC3E}">
        <p14:creationId xmlns:p14="http://schemas.microsoft.com/office/powerpoint/2010/main" val="2015644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40EE85-8896-4200-B705-0759DF10F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x-none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CCB1B7-3D40-4FF6-9952-C23963CAE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004572F-2A9E-4FFF-9F78-917E58785A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x-none" alt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279790-DDD6-48A8-91A2-B265D36E5A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B3B2A36-4A44-4BE3-ACBF-056DD3DDC9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x-none" alt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C438BCA-4DB3-49F0-AE91-18CC12C03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ACC1-80AA-441D-92D2-4D6532E155D1}" type="datetimeFigureOut">
              <a:rPr lang="x-none" altLang="en-US" smtClean="0"/>
              <a:t>4/4/2019</a:t>
            </a:fld>
            <a:endParaRPr lang="x-none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7BDE43A-8C86-4691-9A33-574CC5DFF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E2311C1-CE39-48C9-9C1F-5091222C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A306-F870-48F8-8068-659D3CA27B1D}" type="slidenum">
              <a:rPr lang="x-none" altLang="en-US" smtClean="0"/>
              <a:t>‹#›</a:t>
            </a:fld>
            <a:endParaRPr lang="x-none" altLang="en-US"/>
          </a:p>
        </p:txBody>
      </p:sp>
    </p:spTree>
    <p:extLst>
      <p:ext uri="{BB962C8B-B14F-4D97-AF65-F5344CB8AC3E}">
        <p14:creationId xmlns:p14="http://schemas.microsoft.com/office/powerpoint/2010/main" val="3357088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C01AE-AC67-415D-87FE-83D20F75E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x-none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80DBC15-F58D-452B-ADB6-D42DEC2E2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ACC1-80AA-441D-92D2-4D6532E155D1}" type="datetimeFigureOut">
              <a:rPr lang="x-none" altLang="en-US" smtClean="0"/>
              <a:t>4/4/2019</a:t>
            </a:fld>
            <a:endParaRPr lang="x-none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973A436-CCDE-418D-AA03-7A6F760A9B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46CEDF1-DFE4-407F-A7A6-2397D01ED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A306-F870-48F8-8068-659D3CA27B1D}" type="slidenum">
              <a:rPr lang="x-none" altLang="en-US" smtClean="0"/>
              <a:t>‹#›</a:t>
            </a:fld>
            <a:endParaRPr lang="x-none" altLang="en-US"/>
          </a:p>
        </p:txBody>
      </p:sp>
    </p:spTree>
    <p:extLst>
      <p:ext uri="{BB962C8B-B14F-4D97-AF65-F5344CB8AC3E}">
        <p14:creationId xmlns:p14="http://schemas.microsoft.com/office/powerpoint/2010/main" val="843674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17E8171-7C24-4A96-936C-4DF3460C9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ACC1-80AA-441D-92D2-4D6532E155D1}" type="datetimeFigureOut">
              <a:rPr lang="x-none" altLang="en-US" smtClean="0"/>
              <a:t>4/4/2019</a:t>
            </a:fld>
            <a:endParaRPr lang="x-none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02DE717-2DCB-46A0-82F2-1A84D07CE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1DF9EC-7FA8-4806-8AE0-EDB490EBD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A306-F870-48F8-8068-659D3CA27B1D}" type="slidenum">
              <a:rPr lang="x-none" altLang="en-US" smtClean="0"/>
              <a:t>‹#›</a:t>
            </a:fld>
            <a:endParaRPr lang="x-none" altLang="en-US"/>
          </a:p>
        </p:txBody>
      </p:sp>
    </p:spTree>
    <p:extLst>
      <p:ext uri="{BB962C8B-B14F-4D97-AF65-F5344CB8AC3E}">
        <p14:creationId xmlns:p14="http://schemas.microsoft.com/office/powerpoint/2010/main" val="2596178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0EF37F-2292-49C0-BC7E-617C121E5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x-none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36982B-41C4-4601-A4F0-A3B9FE8E70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x-none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0BAEAE-497E-4DCB-A539-20443D881F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86474E-0E17-44B5-BD4C-27BAA8BE1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ACC1-80AA-441D-92D2-4D6532E155D1}" type="datetimeFigureOut">
              <a:rPr lang="x-none" altLang="en-US" smtClean="0"/>
              <a:t>4/4/2019</a:t>
            </a:fld>
            <a:endParaRPr lang="x-none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005404-9E98-4352-BBD7-9918FF130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AB4D7A-67F0-4F75-9981-AD093DEDD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A306-F870-48F8-8068-659D3CA27B1D}" type="slidenum">
              <a:rPr lang="x-none" altLang="en-US" smtClean="0"/>
              <a:t>‹#›</a:t>
            </a:fld>
            <a:endParaRPr lang="x-none" altLang="en-US"/>
          </a:p>
        </p:txBody>
      </p:sp>
    </p:spTree>
    <p:extLst>
      <p:ext uri="{BB962C8B-B14F-4D97-AF65-F5344CB8AC3E}">
        <p14:creationId xmlns:p14="http://schemas.microsoft.com/office/powerpoint/2010/main" val="1471242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4EC9C-5A60-444F-9206-2D8DD4D20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x-none" alt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6291599-3FAF-40D1-9FF8-0464F19A43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x-none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2529CD-28E0-4C39-9AC2-CA86D45DEB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9F4596-A53C-4B39-8A3E-8E7284875E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1ACC1-80AA-441D-92D2-4D6532E155D1}" type="datetimeFigureOut">
              <a:rPr lang="x-none" altLang="en-US" smtClean="0"/>
              <a:t>4/4/2019</a:t>
            </a:fld>
            <a:endParaRPr lang="x-none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B4E1486-87B0-401C-A8C2-C16540699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077809-0C02-4DBB-AC55-14837E4FD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69A306-F870-48F8-8068-659D3CA27B1D}" type="slidenum">
              <a:rPr lang="x-none" altLang="en-US" smtClean="0"/>
              <a:t>‹#›</a:t>
            </a:fld>
            <a:endParaRPr lang="x-none" altLang="en-US"/>
          </a:p>
        </p:txBody>
      </p:sp>
    </p:spTree>
    <p:extLst>
      <p:ext uri="{BB962C8B-B14F-4D97-AF65-F5344CB8AC3E}">
        <p14:creationId xmlns:p14="http://schemas.microsoft.com/office/powerpoint/2010/main" val="40006227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B9E6C5F-76EC-4BCC-8DDC-E6C7AB0C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x-none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D03303-2D2A-4D15-B261-A4D0AC0D7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x-none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81DA8F-8096-4344-BA3E-E4E2F2B069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61ACC1-80AA-441D-92D2-4D6532E155D1}" type="datetimeFigureOut">
              <a:rPr lang="x-none" altLang="en-US" smtClean="0"/>
              <a:t>4/4/2019</a:t>
            </a:fld>
            <a:endParaRPr lang="x-none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B71886-3A35-4ADA-BBFB-6E2FFBA41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x-none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5F7704-7B26-47F5-AD90-387470F8F1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69A306-F870-48F8-8068-659D3CA27B1D}" type="slidenum">
              <a:rPr lang="x-none" altLang="en-US" smtClean="0"/>
              <a:t>‹#›</a:t>
            </a:fld>
            <a:endParaRPr lang="x-none" altLang="en-US"/>
          </a:p>
        </p:txBody>
      </p:sp>
    </p:spTree>
    <p:extLst>
      <p:ext uri="{BB962C8B-B14F-4D97-AF65-F5344CB8AC3E}">
        <p14:creationId xmlns:p14="http://schemas.microsoft.com/office/powerpoint/2010/main" val="1099043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0768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0.png"/><Relationship Id="rId5" Type="http://schemas.openxmlformats.org/officeDocument/2006/relationships/customXml" Target="../ink/ink1.xml"/><Relationship Id="rId4" Type="http://schemas.openxmlformats.org/officeDocument/2006/relationships/image" Target="../media/image12.png"/><Relationship Id="rId9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0.pn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0.png"/><Relationship Id="rId5" Type="http://schemas.openxmlformats.org/officeDocument/2006/relationships/image" Target="../media/image100.png"/><Relationship Id="rId4" Type="http://schemas.openxmlformats.org/officeDocument/2006/relationships/customXml" Target="../ink/ink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jpe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6">
            <a:extLst>
              <a:ext uri="{FF2B5EF4-FFF2-40B4-BE49-F238E27FC236}">
                <a16:creationId xmlns:a16="http://schemas.microsoft.com/office/drawing/2014/main" id="{FC6A1D95-6A30-4420-A553-654A33A62F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3350" r="21548" b="12259"/>
          <a:stretch/>
        </p:blipFill>
        <p:spPr>
          <a:xfrm>
            <a:off x="-189836" y="-179453"/>
            <a:ext cx="4713514" cy="4702629"/>
          </a:xfrm>
          <a:prstGeom prst="rect">
            <a:avLst/>
          </a:prstGeom>
        </p:spPr>
      </p:pic>
      <p:pic>
        <p:nvPicPr>
          <p:cNvPr id="10" name="内容占位符 6">
            <a:extLst>
              <a:ext uri="{FF2B5EF4-FFF2-40B4-BE49-F238E27FC236}">
                <a16:creationId xmlns:a16="http://schemas.microsoft.com/office/drawing/2014/main" id="{94077B24-6A13-4D7B-B7CC-9859F481BD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3350" r="21548" b="12259"/>
          <a:stretch/>
        </p:blipFill>
        <p:spPr>
          <a:xfrm>
            <a:off x="-189836" y="4534059"/>
            <a:ext cx="4713514" cy="4702629"/>
          </a:xfrm>
          <a:prstGeom prst="rect">
            <a:avLst/>
          </a:prstGeom>
        </p:spPr>
      </p:pic>
      <p:pic>
        <p:nvPicPr>
          <p:cNvPr id="12" name="内容占位符 6">
            <a:extLst>
              <a:ext uri="{FF2B5EF4-FFF2-40B4-BE49-F238E27FC236}">
                <a16:creationId xmlns:a16="http://schemas.microsoft.com/office/drawing/2014/main" id="{7B4A3CA5-1F2A-4DD9-9409-89CF4A7F31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3350" r="21548" b="12259"/>
          <a:stretch/>
        </p:blipFill>
        <p:spPr>
          <a:xfrm>
            <a:off x="9237192" y="4553733"/>
            <a:ext cx="4713514" cy="4702629"/>
          </a:xfrm>
          <a:prstGeom prst="rect">
            <a:avLst/>
          </a:prstGeom>
        </p:spPr>
      </p:pic>
      <p:pic>
        <p:nvPicPr>
          <p:cNvPr id="11" name="内容占位符 6">
            <a:extLst>
              <a:ext uri="{FF2B5EF4-FFF2-40B4-BE49-F238E27FC236}">
                <a16:creationId xmlns:a16="http://schemas.microsoft.com/office/drawing/2014/main" id="{51D7BDF8-E9C9-44A4-B90E-737577FD80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3350" r="21548" b="12259"/>
          <a:stretch/>
        </p:blipFill>
        <p:spPr>
          <a:xfrm>
            <a:off x="4523678" y="2172908"/>
            <a:ext cx="4713514" cy="4702629"/>
          </a:xfrm>
          <a:prstGeom prst="rect">
            <a:avLst/>
          </a:prstGeom>
        </p:spPr>
      </p:pic>
      <p:pic>
        <p:nvPicPr>
          <p:cNvPr id="9" name="内容占位符 6">
            <a:extLst>
              <a:ext uri="{FF2B5EF4-FFF2-40B4-BE49-F238E27FC236}">
                <a16:creationId xmlns:a16="http://schemas.microsoft.com/office/drawing/2014/main" id="{391632D9-4068-4053-9287-F4B793E7B8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3350" r="21548" b="12259"/>
          <a:stretch/>
        </p:blipFill>
        <p:spPr>
          <a:xfrm>
            <a:off x="9237192" y="-168570"/>
            <a:ext cx="4713514" cy="4702629"/>
          </a:xfrm>
          <a:prstGeom prst="rect">
            <a:avLst/>
          </a:prstGeom>
        </p:spPr>
      </p:pic>
      <p:pic>
        <p:nvPicPr>
          <p:cNvPr id="8" name="内容占位符 6">
            <a:extLst>
              <a:ext uri="{FF2B5EF4-FFF2-40B4-BE49-F238E27FC236}">
                <a16:creationId xmlns:a16="http://schemas.microsoft.com/office/drawing/2014/main" id="{335E3C9D-4D1F-4606-8F42-EE36203B1A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3350" r="21548" b="12259"/>
          <a:stretch/>
        </p:blipFill>
        <p:spPr>
          <a:xfrm>
            <a:off x="4523678" y="-188244"/>
            <a:ext cx="4713514" cy="470262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B564FE7-BF9A-4E59-97B3-DA8BC7CCC59C}"/>
              </a:ext>
            </a:extLst>
          </p:cNvPr>
          <p:cNvSpPr/>
          <p:nvPr/>
        </p:nvSpPr>
        <p:spPr>
          <a:xfrm>
            <a:off x="-294021" y="-362416"/>
            <a:ext cx="12901961" cy="7415561"/>
          </a:xfrm>
          <a:prstGeom prst="rect">
            <a:avLst/>
          </a:prstGeom>
          <a:solidFill>
            <a:schemeClr val="bg2">
              <a:lumMod val="10000"/>
              <a:alpha val="51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altLang="en-US"/>
          </a:p>
        </p:txBody>
      </p:sp>
      <p:sp>
        <p:nvSpPr>
          <p:cNvPr id="5" name="矩形: 单圆角 4">
            <a:extLst>
              <a:ext uri="{FF2B5EF4-FFF2-40B4-BE49-F238E27FC236}">
                <a16:creationId xmlns:a16="http://schemas.microsoft.com/office/drawing/2014/main" id="{C372FF91-8515-4BAB-A25D-516DB6642577}"/>
              </a:ext>
            </a:extLst>
          </p:cNvPr>
          <p:cNvSpPr/>
          <p:nvPr/>
        </p:nvSpPr>
        <p:spPr>
          <a:xfrm>
            <a:off x="1991360" y="1391920"/>
            <a:ext cx="8178800" cy="2037080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x-none" sz="5400" dirty="0"/>
              <a:t>Improved Training of Wasserstein GANs</a:t>
            </a:r>
            <a:endParaRPr lang="x-none" altLang="en-US" sz="54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E0296C8-72DF-4A0A-92CF-91D590B623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81134" y="5021331"/>
            <a:ext cx="4008120" cy="1864042"/>
          </a:xfrm>
        </p:spPr>
        <p:txBody>
          <a:bodyPr>
            <a:normAutofit fontScale="92500" lnSpcReduction="20000"/>
          </a:bodyPr>
          <a:lstStyle/>
          <a:p>
            <a:pPr algn="r"/>
            <a:r>
              <a:rPr lang="en-US" altLang="zh-CN" u="sng" dirty="0">
                <a:solidFill>
                  <a:srgbClr val="FFC000"/>
                </a:solidFill>
              </a:rPr>
              <a:t>Group members</a:t>
            </a:r>
            <a:r>
              <a:rPr lang="zh-CN" altLang="en-US" u="sng" dirty="0">
                <a:solidFill>
                  <a:srgbClr val="FFC000"/>
                </a:solidFill>
              </a:rPr>
              <a:t>：</a:t>
            </a:r>
            <a:endParaRPr lang="en-HK" altLang="zh-CN" u="sng" dirty="0">
              <a:solidFill>
                <a:srgbClr val="FFC000"/>
              </a:solidFill>
            </a:endParaRPr>
          </a:p>
          <a:p>
            <a:pPr algn="r"/>
            <a:r>
              <a:rPr lang="en-US" altLang="zh-CN" u="sng" dirty="0">
                <a:solidFill>
                  <a:srgbClr val="FFC000"/>
                </a:solidFill>
              </a:rPr>
              <a:t>Cheng</a:t>
            </a:r>
            <a:r>
              <a:rPr lang="zh-CN" altLang="en-US" u="sng" dirty="0">
                <a:solidFill>
                  <a:srgbClr val="FFC000"/>
                </a:solidFill>
              </a:rPr>
              <a:t> </a:t>
            </a:r>
            <a:r>
              <a:rPr lang="en-US" altLang="zh-CN" u="sng" dirty="0" err="1">
                <a:solidFill>
                  <a:srgbClr val="FFC000"/>
                </a:solidFill>
              </a:rPr>
              <a:t>lu</a:t>
            </a:r>
            <a:endParaRPr lang="en-HK" altLang="zh-CN" u="sng" dirty="0">
              <a:solidFill>
                <a:srgbClr val="FFC000"/>
              </a:solidFill>
            </a:endParaRPr>
          </a:p>
          <a:p>
            <a:pPr algn="r"/>
            <a:r>
              <a:rPr lang="en-US" altLang="zh-CN" u="sng" dirty="0">
                <a:solidFill>
                  <a:srgbClr val="FFC000"/>
                </a:solidFill>
              </a:rPr>
              <a:t>Wu</a:t>
            </a:r>
            <a:r>
              <a:rPr lang="zh-CN" altLang="en-US" u="sng" dirty="0">
                <a:solidFill>
                  <a:srgbClr val="FFC000"/>
                </a:solidFill>
              </a:rPr>
              <a:t> </a:t>
            </a:r>
            <a:r>
              <a:rPr lang="en-US" altLang="zh-CN" u="sng" dirty="0" err="1">
                <a:solidFill>
                  <a:srgbClr val="FFC000"/>
                </a:solidFill>
              </a:rPr>
              <a:t>minxuan</a:t>
            </a:r>
            <a:endParaRPr lang="en-HK" altLang="zh-CN" u="sng" dirty="0">
              <a:solidFill>
                <a:srgbClr val="FFC000"/>
              </a:solidFill>
            </a:endParaRPr>
          </a:p>
          <a:p>
            <a:pPr algn="r"/>
            <a:r>
              <a:rPr lang="en-US" altLang="zh-CN" u="sng" dirty="0">
                <a:solidFill>
                  <a:srgbClr val="FFC000"/>
                </a:solidFill>
              </a:rPr>
              <a:t>Jiang</a:t>
            </a:r>
            <a:r>
              <a:rPr lang="zh-CN" altLang="en-US" u="sng" dirty="0">
                <a:solidFill>
                  <a:srgbClr val="FFC000"/>
                </a:solidFill>
              </a:rPr>
              <a:t> </a:t>
            </a:r>
            <a:r>
              <a:rPr lang="en-US" altLang="zh-CN" u="sng" dirty="0">
                <a:solidFill>
                  <a:srgbClr val="FFC000"/>
                </a:solidFill>
              </a:rPr>
              <a:t>fan</a:t>
            </a:r>
          </a:p>
          <a:p>
            <a:pPr algn="r"/>
            <a:r>
              <a:rPr lang="en-US" altLang="zh-CN" u="sng" dirty="0">
                <a:solidFill>
                  <a:srgbClr val="FFC000"/>
                </a:solidFill>
              </a:rPr>
              <a:t>Jiang</a:t>
            </a:r>
            <a:r>
              <a:rPr lang="zh-CN" altLang="en-US" u="sng" dirty="0">
                <a:solidFill>
                  <a:srgbClr val="FFC000"/>
                </a:solidFill>
              </a:rPr>
              <a:t> </a:t>
            </a:r>
            <a:r>
              <a:rPr lang="en-US" altLang="zh-CN" u="sng" dirty="0" err="1">
                <a:solidFill>
                  <a:srgbClr val="FFC000"/>
                </a:solidFill>
              </a:rPr>
              <a:t>qiyao</a:t>
            </a:r>
            <a:endParaRPr lang="x-none" altLang="en-US" u="sng" dirty="0">
              <a:solidFill>
                <a:srgbClr val="FFC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831D7B-3599-44B4-B275-BDBE267E9CCF}"/>
              </a:ext>
            </a:extLst>
          </p:cNvPr>
          <p:cNvSpPr txBox="1"/>
          <p:nvPr/>
        </p:nvSpPr>
        <p:spPr>
          <a:xfrm>
            <a:off x="1883228" y="3467640"/>
            <a:ext cx="817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dirty="0">
                <a:solidFill>
                  <a:schemeClr val="bg1"/>
                </a:solidFill>
              </a:rPr>
              <a:t>Ishaan </a:t>
            </a:r>
            <a:r>
              <a:rPr lang="en-US" altLang="x-none" dirty="0" err="1">
                <a:solidFill>
                  <a:schemeClr val="bg1"/>
                </a:solidFill>
              </a:rPr>
              <a:t>Gulrajani</a:t>
            </a:r>
            <a:r>
              <a:rPr lang="en-US" altLang="x-none" dirty="0">
                <a:solidFill>
                  <a:schemeClr val="bg1"/>
                </a:solidFill>
              </a:rPr>
              <a:t>, Faruk Ahmed, Martin </a:t>
            </a:r>
            <a:r>
              <a:rPr lang="en-US" altLang="x-none" dirty="0" err="1">
                <a:solidFill>
                  <a:schemeClr val="bg1"/>
                </a:solidFill>
              </a:rPr>
              <a:t>Arjovsky</a:t>
            </a:r>
            <a:r>
              <a:rPr lang="en-US" altLang="x-none" dirty="0">
                <a:solidFill>
                  <a:schemeClr val="bg1"/>
                </a:solidFill>
              </a:rPr>
              <a:t>, Vincent Dumoulin, Aaron Courville</a:t>
            </a:r>
            <a:endParaRPr lang="x-none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1815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8E511C51-6465-4BC1-8719-0728AC59A1B2}"/>
              </a:ext>
            </a:extLst>
          </p:cNvPr>
          <p:cNvSpPr txBox="1">
            <a:spLocks/>
          </p:cNvSpPr>
          <p:nvPr/>
        </p:nvSpPr>
        <p:spPr>
          <a:xfrm>
            <a:off x="833967" y="51718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/>
              <a:t>BACKGROUND</a:t>
            </a:r>
            <a:endParaRPr lang="x-none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C23B8D-1FA3-41FB-93BC-9712F09896C2}"/>
              </a:ext>
            </a:extLst>
          </p:cNvPr>
          <p:cNvSpPr txBox="1"/>
          <p:nvPr/>
        </p:nvSpPr>
        <p:spPr>
          <a:xfrm>
            <a:off x="3372597" y="723994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x-none" sz="3600" dirty="0">
                <a:latin typeface="Arial" panose="020B0604020202020204" pitchFamily="34" charset="0"/>
                <a:cs typeface="Arial" panose="020B0604020202020204" pitchFamily="34" charset="0"/>
              </a:rPr>
              <a:t>How does GANs work?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736CDBE-D403-4266-A4F3-3269D41E9966}"/>
              </a:ext>
            </a:extLst>
          </p:cNvPr>
          <p:cNvSpPr/>
          <p:nvPr/>
        </p:nvSpPr>
        <p:spPr>
          <a:xfrm>
            <a:off x="4702627" y="1594003"/>
            <a:ext cx="2786743" cy="95410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 defTabSz="609585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</a:t>
            </a:r>
          </a:p>
          <a:p>
            <a:pPr algn="ctr" defTabSz="609585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(Discriminator)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00517C8-8133-4B1D-A058-BB8E82806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467" y="3732123"/>
            <a:ext cx="8842631" cy="11551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FB3F923-7EB8-4229-989F-9E48DF7F4B59}"/>
                  </a:ext>
                </a:extLst>
              </p:cNvPr>
              <p:cNvSpPr/>
              <p:nvPr/>
            </p:nvSpPr>
            <p:spPr>
              <a:xfrm>
                <a:off x="162728" y="4855366"/>
                <a:ext cx="6268349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x-none" sz="2400" dirty="0" err="1">
                    <a:latin typeface="MSBM10"/>
                  </a:rPr>
                  <a:t>P</a:t>
                </a:r>
                <a:r>
                  <a:rPr lang="en-US" altLang="x-none" sz="2400" b="0" i="0" u="none" strike="noStrike" baseline="0" dirty="0" err="1">
                    <a:latin typeface="CMMI7"/>
                  </a:rPr>
                  <a:t>r</a:t>
                </a:r>
                <a:r>
                  <a:rPr lang="en-US" altLang="x-none" sz="2400" b="0" i="0" u="none" strike="noStrike" baseline="0" dirty="0">
                    <a:latin typeface="CMMI7"/>
                  </a:rPr>
                  <a:t> </a:t>
                </a:r>
                <a:r>
                  <a:rPr lang="en-US" altLang="x-none" sz="2400" b="0" i="0" u="none" strike="noStrike" baseline="0" dirty="0">
                    <a:latin typeface="NimbusRomNo9L-Regu"/>
                  </a:rPr>
                  <a:t>:   </a:t>
                </a:r>
                <a:r>
                  <a:rPr lang="en-US" altLang="x-none" sz="2400" dirty="0">
                    <a:latin typeface="NimbusRomNo9L-Regu"/>
                  </a:rPr>
                  <a:t> data distribution, real</a:t>
                </a:r>
              </a:p>
              <a:p>
                <a:r>
                  <a:rPr lang="en-US" altLang="x-none" sz="2400" dirty="0" err="1">
                    <a:latin typeface="MSBM10"/>
                  </a:rPr>
                  <a:t>P</a:t>
                </a:r>
                <a:r>
                  <a:rPr lang="en-US" altLang="x-none" sz="2400" dirty="0" err="1">
                    <a:latin typeface="CMMI7"/>
                  </a:rPr>
                  <a:t>g</a:t>
                </a:r>
                <a:r>
                  <a:rPr lang="en-US" altLang="x-none" sz="2400" dirty="0">
                    <a:latin typeface="CMMI7"/>
                  </a:rPr>
                  <a:t>: generated distribution from G, fake</a:t>
                </a:r>
              </a:p>
              <a:p>
                <a:r>
                  <a:rPr lang="en-US" altLang="x-none" sz="2400" dirty="0">
                    <a:latin typeface="CMMI7"/>
                  </a:rPr>
                  <a:t>D(</a:t>
                </a:r>
                <a:r>
                  <a:rPr lang="en-US" altLang="zh-CN" sz="2400" dirty="0">
                    <a:latin typeface="CMMI7"/>
                  </a:rPr>
                  <a:t>x</a:t>
                </a:r>
                <a:r>
                  <a:rPr lang="en-US" altLang="x-none" sz="2400" dirty="0">
                    <a:latin typeface="CMMI7"/>
                  </a:rPr>
                  <a:t>)</a:t>
                </a:r>
                <a:r>
                  <a:rPr lang="zh-CN" altLang="en-US" sz="2400" dirty="0">
                    <a:latin typeface="CMMI7"/>
                  </a:rPr>
                  <a:t>：</a:t>
                </a:r>
                <a:r>
                  <a:rPr lang="en-US" altLang="zh-CN" sz="2400" dirty="0">
                    <a:latin typeface="CMMI7"/>
                  </a:rPr>
                  <a:t>the probability that D thinking x is real </a:t>
                </a:r>
                <a:endParaRPr lang="en-US" altLang="x-none" sz="2400" dirty="0">
                  <a:latin typeface="CMMI7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latin typeface="CMMI7"/>
                  </a:rPr>
                  <a:t>: real images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CMMI7"/>
                  </a:rPr>
                  <a:t>: fake images </a:t>
                </a:r>
                <a:endParaRPr lang="en-US" altLang="x-none" sz="2400" dirty="0">
                  <a:latin typeface="CMMI7"/>
                </a:endParaRPr>
              </a:p>
              <a:p>
                <a:endParaRPr lang="en-US" altLang="x-none" sz="2400" dirty="0">
                  <a:latin typeface="CMMI7"/>
                </a:endParaRPr>
              </a:p>
              <a:p>
                <a:endParaRPr lang="x-none" altLang="en-US" sz="24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xmlns="" id="{BFB3F923-7EB8-4229-989F-9E48DF7F4B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28" y="4855366"/>
                <a:ext cx="6268349" cy="2677656"/>
              </a:xfrm>
              <a:prstGeom prst="rect">
                <a:avLst/>
              </a:prstGeom>
              <a:blipFill rotWithShape="0">
                <a:blip r:embed="rId4"/>
                <a:stretch>
                  <a:fillRect l="-1556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5C3C7FFF-1809-4C17-A737-92CAAC98F3AF}"/>
                  </a:ext>
                </a:extLst>
              </p14:cNvPr>
              <p14:cNvContentPartPr/>
              <p14:nvPr/>
            </p14:nvContentPartPr>
            <p14:xfrm>
              <a:off x="5213024" y="3549796"/>
              <a:ext cx="360" cy="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5C3C7FFF-1809-4C17-A737-92CAAC98F3A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204384" y="354115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对话气泡: 矩形 19">
            <a:extLst>
              <a:ext uri="{FF2B5EF4-FFF2-40B4-BE49-F238E27FC236}">
                <a16:creationId xmlns:a16="http://schemas.microsoft.com/office/drawing/2014/main" id="{1FBA9BCF-400D-452A-A6BD-EA54F0B78B13}"/>
              </a:ext>
            </a:extLst>
          </p:cNvPr>
          <p:cNvSpPr/>
          <p:nvPr/>
        </p:nvSpPr>
        <p:spPr>
          <a:xfrm>
            <a:off x="4424520" y="3081807"/>
            <a:ext cx="3132524" cy="694386"/>
          </a:xfrm>
          <a:prstGeom prst="wedgeRectCallou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x-none" b="1" dirty="0"/>
              <a:t>Expecting  D(x) close to 1</a:t>
            </a:r>
            <a:endParaRPr lang="x-none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对话气泡: 矩形 21">
                <a:extLst>
                  <a:ext uri="{FF2B5EF4-FFF2-40B4-BE49-F238E27FC236}">
                    <a16:creationId xmlns:a16="http://schemas.microsoft.com/office/drawing/2014/main" id="{69FFDE41-BB47-4D39-9090-1E5D13D1633B}"/>
                  </a:ext>
                </a:extLst>
              </p:cNvPr>
              <p:cNvSpPr/>
              <p:nvPr/>
            </p:nvSpPr>
            <p:spPr>
              <a:xfrm>
                <a:off x="8429501" y="3126564"/>
                <a:ext cx="2565070" cy="694386"/>
              </a:xfrm>
              <a:prstGeom prst="wedgeRectCallout">
                <a:avLst/>
              </a:prstGeom>
              <a:noFill/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x-none" b="1" dirty="0"/>
                  <a:t>Expecting  D(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x-none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x-none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x-none" b="1" dirty="0"/>
                  <a:t>) close to 0</a:t>
                </a:r>
                <a:endParaRPr lang="x-none" altLang="en-US" b="1" dirty="0"/>
              </a:p>
            </p:txBody>
          </p:sp>
        </mc:Choice>
        <mc:Fallback xmlns="">
          <p:sp>
            <p:nvSpPr>
              <p:cNvPr id="22" name="对话气泡: 矩形 21">
                <a:extLst>
                  <a:ext uri="{FF2B5EF4-FFF2-40B4-BE49-F238E27FC236}">
                    <a16:creationId xmlns:a16="http://schemas.microsoft.com/office/drawing/2014/main" id="{69FFDE41-BB47-4D39-9090-1E5D13D163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501" y="3126564"/>
                <a:ext cx="2565070" cy="694386"/>
              </a:xfrm>
              <a:prstGeom prst="wedgeRectCallout">
                <a:avLst/>
              </a:prstGeom>
              <a:blipFill>
                <a:blip r:embed="rId7"/>
                <a:stretch>
                  <a:fillRect l="-937" r="-3044"/>
                </a:stretch>
              </a:blipFill>
              <a:ln w="38100"/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 descr="åç¾ç¾ä¸ç°å¤ªç¼å¤´åçåçæå°çµæ">
            <a:extLst>
              <a:ext uri="{FF2B5EF4-FFF2-40B4-BE49-F238E27FC236}">
                <a16:creationId xmlns:a16="http://schemas.microsoft.com/office/drawing/2014/main" id="{9EFF9611-B269-4128-A65C-EC97984F9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559" y="477491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0F6CBCE2-4D54-4EC7-AA1E-285647A90C38}"/>
              </a:ext>
            </a:extLst>
          </p:cNvPr>
          <p:cNvSpPr/>
          <p:nvPr/>
        </p:nvSpPr>
        <p:spPr>
          <a:xfrm>
            <a:off x="-2884715" y="1594002"/>
            <a:ext cx="26125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 defTabSz="609585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</a:t>
            </a:r>
          </a:p>
          <a:p>
            <a:pPr algn="ctr" defTabSz="609585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(Generator)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5" name="Picture 4" descr="ç¸éåç">
            <a:extLst>
              <a:ext uri="{FF2B5EF4-FFF2-40B4-BE49-F238E27FC236}">
                <a16:creationId xmlns:a16="http://schemas.microsoft.com/office/drawing/2014/main" id="{31D14479-373C-467E-AC45-F22105D0A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0399" y="477491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7941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8E511C51-6465-4BC1-8719-0728AC59A1B2}"/>
              </a:ext>
            </a:extLst>
          </p:cNvPr>
          <p:cNvSpPr txBox="1">
            <a:spLocks/>
          </p:cNvSpPr>
          <p:nvPr/>
        </p:nvSpPr>
        <p:spPr>
          <a:xfrm>
            <a:off x="833967" y="0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 dirty="0"/>
              <a:t>BACKGROUND</a:t>
            </a:r>
            <a:endParaRPr lang="x-none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C23B8D-1FA3-41FB-93BC-9712F09896C2}"/>
              </a:ext>
            </a:extLst>
          </p:cNvPr>
          <p:cNvSpPr txBox="1"/>
          <p:nvPr/>
        </p:nvSpPr>
        <p:spPr>
          <a:xfrm>
            <a:off x="3372597" y="723994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x-none" sz="3600" dirty="0">
                <a:latin typeface="Arial" panose="020B0604020202020204" pitchFamily="34" charset="0"/>
                <a:cs typeface="Arial" panose="020B0604020202020204" pitchFamily="34" charset="0"/>
              </a:rPr>
              <a:t>How does GANs work?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00517C8-8133-4B1D-A058-BB8E82806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467" y="3732123"/>
            <a:ext cx="8842631" cy="11551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5C3C7FFF-1809-4C17-A737-92CAAC98F3AF}"/>
                  </a:ext>
                </a:extLst>
              </p14:cNvPr>
              <p14:cNvContentPartPr/>
              <p14:nvPr/>
            </p14:nvContentPartPr>
            <p14:xfrm>
              <a:off x="5213024" y="3549796"/>
              <a:ext cx="360" cy="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5C3C7FFF-1809-4C17-A737-92CAAC98F3A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04384" y="3541156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20" name="对话气泡: 矩形 19">
            <a:extLst>
              <a:ext uri="{FF2B5EF4-FFF2-40B4-BE49-F238E27FC236}">
                <a16:creationId xmlns:a16="http://schemas.microsoft.com/office/drawing/2014/main" id="{1FBA9BCF-400D-452A-A6BD-EA54F0B78B13}"/>
              </a:ext>
            </a:extLst>
          </p:cNvPr>
          <p:cNvSpPr/>
          <p:nvPr/>
        </p:nvSpPr>
        <p:spPr>
          <a:xfrm>
            <a:off x="3646762" y="3081807"/>
            <a:ext cx="3132524" cy="694386"/>
          </a:xfrm>
          <a:prstGeom prst="wedgeRectCallout">
            <a:avLst/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x-none" b="1" dirty="0"/>
              <a:t>Cannot influence this part. </a:t>
            </a:r>
            <a:endParaRPr lang="x-none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对话气泡: 矩形 21">
                <a:extLst>
                  <a:ext uri="{FF2B5EF4-FFF2-40B4-BE49-F238E27FC236}">
                    <a16:creationId xmlns:a16="http://schemas.microsoft.com/office/drawing/2014/main" id="{69FFDE41-BB47-4D39-9090-1E5D13D1633B}"/>
                  </a:ext>
                </a:extLst>
              </p:cNvPr>
              <p:cNvSpPr/>
              <p:nvPr/>
            </p:nvSpPr>
            <p:spPr>
              <a:xfrm>
                <a:off x="8062525" y="3125877"/>
                <a:ext cx="3132524" cy="694386"/>
              </a:xfrm>
              <a:prstGeom prst="wedgeRectCallout">
                <a:avLst/>
              </a:prstGeom>
              <a:noFill/>
              <a:ln w="38100"/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x-none" b="1" dirty="0"/>
                  <a:t>Expecting  D(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x-none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x-none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altLang="x-none" b="1" dirty="0"/>
                  <a:t>) close to 1</a:t>
                </a:r>
                <a:endParaRPr lang="x-none" altLang="en-US" b="1" dirty="0"/>
              </a:p>
            </p:txBody>
          </p:sp>
        </mc:Choice>
        <mc:Fallback xmlns="">
          <p:sp>
            <p:nvSpPr>
              <p:cNvPr id="22" name="对话气泡: 矩形 21">
                <a:extLst>
                  <a:ext uri="{FF2B5EF4-FFF2-40B4-BE49-F238E27FC236}">
                    <a16:creationId xmlns:a16="http://schemas.microsoft.com/office/drawing/2014/main" id="{69FFDE41-BB47-4D39-9090-1E5D13D163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2525" y="3125877"/>
                <a:ext cx="3132524" cy="694386"/>
              </a:xfrm>
              <a:prstGeom prst="wedgeRectCallout">
                <a:avLst/>
              </a:prstGeom>
              <a:blipFill>
                <a:blip r:embed="rId6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zh-Hans-HK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77FACBB7-CE67-4BB9-B417-B50061D1CDD8}"/>
              </a:ext>
            </a:extLst>
          </p:cNvPr>
          <p:cNvSpPr/>
          <p:nvPr/>
        </p:nvSpPr>
        <p:spPr>
          <a:xfrm>
            <a:off x="4789714" y="1552292"/>
            <a:ext cx="26125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 defTabSz="609585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</a:t>
            </a:r>
          </a:p>
          <a:p>
            <a:pPr algn="ctr" defTabSz="609585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(Generator)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1" name="Picture 4" descr="ç¸éåç">
            <a:extLst>
              <a:ext uri="{FF2B5EF4-FFF2-40B4-BE49-F238E27FC236}">
                <a16:creationId xmlns:a16="http://schemas.microsoft.com/office/drawing/2014/main" id="{DD50BDED-3373-49A0-B6E9-B69E5770D7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7828" y="462331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F4ECE1A-E1A6-4E2C-B092-E79D4F70BC87}"/>
              </a:ext>
            </a:extLst>
          </p:cNvPr>
          <p:cNvSpPr/>
          <p:nvPr/>
        </p:nvSpPr>
        <p:spPr>
          <a:xfrm>
            <a:off x="12311741" y="1552291"/>
            <a:ext cx="2786743" cy="95410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 defTabSz="609585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</a:t>
            </a:r>
          </a:p>
          <a:p>
            <a:pPr algn="ctr" defTabSz="609585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(Discriminator)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5" name="Picture 2" descr="åç¾ç¾ä¸ç°å¤ªç¼å¤´åçåçæå°çµæ">
            <a:extLst>
              <a:ext uri="{FF2B5EF4-FFF2-40B4-BE49-F238E27FC236}">
                <a16:creationId xmlns:a16="http://schemas.microsoft.com/office/drawing/2014/main" id="{483FD2F0-88FA-4BE1-8750-08BEF94C09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2612" y="462331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2">
                <a:extLst>
                  <a:ext uri="{FF2B5EF4-FFF2-40B4-BE49-F238E27FC236}">
                    <a16:creationId xmlns:a16="http://schemas.microsoft.com/office/drawing/2014/main" id="{BFB3F923-7EB8-4229-989F-9E48DF7F4B59}"/>
                  </a:ext>
                </a:extLst>
              </p:cNvPr>
              <p:cNvSpPr/>
              <p:nvPr/>
            </p:nvSpPr>
            <p:spPr>
              <a:xfrm>
                <a:off x="162728" y="4855366"/>
                <a:ext cx="6268349" cy="26776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x-none" sz="2400" dirty="0" err="1">
                    <a:latin typeface="MSBM10"/>
                  </a:rPr>
                  <a:t>P</a:t>
                </a:r>
                <a:r>
                  <a:rPr lang="en-US" altLang="x-none" sz="2400" b="0" i="0" u="none" strike="noStrike" baseline="0" dirty="0" err="1">
                    <a:latin typeface="CMMI7"/>
                  </a:rPr>
                  <a:t>r</a:t>
                </a:r>
                <a:r>
                  <a:rPr lang="en-US" altLang="x-none" sz="2400" b="0" i="0" u="none" strike="noStrike" baseline="0" dirty="0">
                    <a:latin typeface="CMMI7"/>
                  </a:rPr>
                  <a:t> </a:t>
                </a:r>
                <a:r>
                  <a:rPr lang="en-US" altLang="x-none" sz="2400" b="0" i="0" u="none" strike="noStrike" baseline="0" dirty="0">
                    <a:latin typeface="NimbusRomNo9L-Regu"/>
                  </a:rPr>
                  <a:t>:   </a:t>
                </a:r>
                <a:r>
                  <a:rPr lang="en-US" altLang="x-none" sz="2400" dirty="0">
                    <a:latin typeface="NimbusRomNo9L-Regu"/>
                  </a:rPr>
                  <a:t> data distribution, real</a:t>
                </a:r>
              </a:p>
              <a:p>
                <a:r>
                  <a:rPr lang="en-US" altLang="x-none" sz="2400" dirty="0" err="1">
                    <a:latin typeface="MSBM10"/>
                  </a:rPr>
                  <a:t>P</a:t>
                </a:r>
                <a:r>
                  <a:rPr lang="en-US" altLang="x-none" sz="2400" dirty="0" err="1">
                    <a:latin typeface="CMMI7"/>
                  </a:rPr>
                  <a:t>g</a:t>
                </a:r>
                <a:r>
                  <a:rPr lang="en-US" altLang="x-none" sz="2400" dirty="0">
                    <a:latin typeface="CMMI7"/>
                  </a:rPr>
                  <a:t>: generated distribution from G, fake</a:t>
                </a:r>
              </a:p>
              <a:p>
                <a:r>
                  <a:rPr lang="en-US" altLang="x-none" sz="2400" dirty="0">
                    <a:latin typeface="CMMI7"/>
                  </a:rPr>
                  <a:t>D(</a:t>
                </a:r>
                <a:r>
                  <a:rPr lang="en-US" altLang="zh-CN" sz="2400" dirty="0">
                    <a:latin typeface="CMMI7"/>
                  </a:rPr>
                  <a:t>x</a:t>
                </a:r>
                <a:r>
                  <a:rPr lang="en-US" altLang="x-none" sz="2400" dirty="0">
                    <a:latin typeface="CMMI7"/>
                  </a:rPr>
                  <a:t>)</a:t>
                </a:r>
                <a:r>
                  <a:rPr lang="zh-CN" altLang="en-US" sz="2400" dirty="0">
                    <a:latin typeface="CMMI7"/>
                  </a:rPr>
                  <a:t>：</a:t>
                </a:r>
                <a:r>
                  <a:rPr lang="en-US" altLang="zh-CN" sz="2400" dirty="0">
                    <a:latin typeface="CMMI7"/>
                  </a:rPr>
                  <a:t>the probability that D thinking x is real </a:t>
                </a:r>
                <a:endParaRPr lang="en-US" altLang="x-none" sz="2400" dirty="0">
                  <a:latin typeface="CMMI7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latin typeface="CMMI7"/>
                  </a:rPr>
                  <a:t>: real images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CMMI7"/>
                  </a:rPr>
                  <a:t>: fake images </a:t>
                </a:r>
                <a:endParaRPr lang="en-US" altLang="x-none" sz="2400" dirty="0">
                  <a:latin typeface="CMMI7"/>
                </a:endParaRPr>
              </a:p>
              <a:p>
                <a:endParaRPr lang="en-US" altLang="x-none" sz="2400" dirty="0">
                  <a:latin typeface="CMMI7"/>
                </a:endParaRPr>
              </a:p>
              <a:p>
                <a:endParaRPr lang="x-none" altLang="en-US" sz="2400" dirty="0"/>
              </a:p>
            </p:txBody>
          </p:sp>
        </mc:Choice>
        <mc:Fallback xmlns="">
          <p:sp>
            <p:nvSpPr>
              <p:cNvPr id="17" name="矩形 12">
                <a:extLst>
                  <a:ext uri="{FF2B5EF4-FFF2-40B4-BE49-F238E27FC236}">
                    <a16:creationId xmlns:a16="http://schemas.microsoft.com/office/drawing/2014/main" xmlns="" id="{BFB3F923-7EB8-4229-989F-9E48DF7F4B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28" y="4855366"/>
                <a:ext cx="6268349" cy="2677656"/>
              </a:xfrm>
              <a:prstGeom prst="rect">
                <a:avLst/>
              </a:prstGeom>
              <a:blipFill rotWithShape="0">
                <a:blip r:embed="rId6"/>
                <a:stretch>
                  <a:fillRect l="-1556" t="-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14725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4A6E764-4160-4FD4-8A35-9F4C27A7EEB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x-none" dirty="0"/>
              <a:t>BACKGROUND</a:t>
            </a:r>
            <a:endParaRPr lang="x-none" altLang="en-US" dirty="0"/>
          </a:p>
          <a:p>
            <a:endParaRPr lang="x-none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EF995C7-76AB-4477-A419-4C22A4152FC5}"/>
              </a:ext>
            </a:extLst>
          </p:cNvPr>
          <p:cNvSpPr/>
          <p:nvPr/>
        </p:nvSpPr>
        <p:spPr>
          <a:xfrm>
            <a:off x="681004" y="797340"/>
            <a:ext cx="28055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x-none" sz="3200" dirty="0">
                <a:latin typeface="Arial" panose="020B0604020202020204" pitchFamily="34" charset="0"/>
                <a:cs typeface="Arial" panose="020B0604020202020204" pitchFamily="34" charset="0"/>
              </a:rPr>
              <a:t>Cons of GANs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DE271243-6BB1-4153-A167-460FE147951C}"/>
              </a:ext>
            </a:extLst>
          </p:cNvPr>
          <p:cNvSpPr/>
          <p:nvPr/>
        </p:nvSpPr>
        <p:spPr>
          <a:xfrm>
            <a:off x="1121860" y="1666303"/>
            <a:ext cx="5548354" cy="695288"/>
          </a:xfrm>
          <a:custGeom>
            <a:avLst/>
            <a:gdLst>
              <a:gd name="connsiteX0" fmla="*/ 0 w 5548354"/>
              <a:gd name="connsiteY0" fmla="*/ 115884 h 695288"/>
              <a:gd name="connsiteX1" fmla="*/ 115884 w 5548354"/>
              <a:gd name="connsiteY1" fmla="*/ 0 h 695288"/>
              <a:gd name="connsiteX2" fmla="*/ 5432470 w 5548354"/>
              <a:gd name="connsiteY2" fmla="*/ 0 h 695288"/>
              <a:gd name="connsiteX3" fmla="*/ 5548354 w 5548354"/>
              <a:gd name="connsiteY3" fmla="*/ 115884 h 695288"/>
              <a:gd name="connsiteX4" fmla="*/ 5548354 w 5548354"/>
              <a:gd name="connsiteY4" fmla="*/ 579404 h 695288"/>
              <a:gd name="connsiteX5" fmla="*/ 5432470 w 5548354"/>
              <a:gd name="connsiteY5" fmla="*/ 695288 h 695288"/>
              <a:gd name="connsiteX6" fmla="*/ 115884 w 5548354"/>
              <a:gd name="connsiteY6" fmla="*/ 695288 h 695288"/>
              <a:gd name="connsiteX7" fmla="*/ 0 w 5548354"/>
              <a:gd name="connsiteY7" fmla="*/ 579404 h 695288"/>
              <a:gd name="connsiteX8" fmla="*/ 0 w 5548354"/>
              <a:gd name="connsiteY8" fmla="*/ 115884 h 69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48354" h="695288">
                <a:moveTo>
                  <a:pt x="0" y="115884"/>
                </a:moveTo>
                <a:cubicBezTo>
                  <a:pt x="0" y="51883"/>
                  <a:pt x="51883" y="0"/>
                  <a:pt x="115884" y="0"/>
                </a:cubicBezTo>
                <a:lnTo>
                  <a:pt x="5432470" y="0"/>
                </a:lnTo>
                <a:cubicBezTo>
                  <a:pt x="5496471" y="0"/>
                  <a:pt x="5548354" y="51883"/>
                  <a:pt x="5548354" y="115884"/>
                </a:cubicBezTo>
                <a:lnTo>
                  <a:pt x="5548354" y="579404"/>
                </a:lnTo>
                <a:cubicBezTo>
                  <a:pt x="5548354" y="643405"/>
                  <a:pt x="5496471" y="695288"/>
                  <a:pt x="5432470" y="695288"/>
                </a:cubicBezTo>
                <a:lnTo>
                  <a:pt x="115884" y="695288"/>
                </a:lnTo>
                <a:cubicBezTo>
                  <a:pt x="51883" y="695288"/>
                  <a:pt x="0" y="643405"/>
                  <a:pt x="0" y="579404"/>
                </a:cubicBezTo>
                <a:lnTo>
                  <a:pt x="0" y="115884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4431" tIns="144431" rIns="144431" bIns="144431" numCol="1" spcCol="1270" anchor="ctr" anchorCtr="0">
            <a:noAutofit/>
          </a:bodyPr>
          <a:lstStyle/>
          <a:p>
            <a:pPr lvl="0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x-none" sz="2900" b="1" kern="1200" dirty="0"/>
              <a:t>Unstable</a:t>
            </a:r>
            <a:r>
              <a:rPr lang="zh-CN" altLang="en-US" sz="2900" b="1" kern="1200" dirty="0">
                <a:solidFill>
                  <a:schemeClr val="tx1"/>
                </a:solidFill>
              </a:rPr>
              <a:t>（</a:t>
            </a:r>
            <a:r>
              <a:rPr lang="en-US" altLang="x-none" sz="3200" b="1" dirty="0">
                <a:solidFill>
                  <a:schemeClr val="tx1"/>
                </a:solidFill>
              </a:rPr>
              <a:t> JS divergence </a:t>
            </a:r>
            <a:r>
              <a:rPr lang="zh-CN" altLang="en-US" sz="2900" b="1" kern="1200" dirty="0">
                <a:solidFill>
                  <a:schemeClr val="tx1"/>
                </a:solidFill>
              </a:rPr>
              <a:t>）</a:t>
            </a:r>
            <a:endParaRPr lang="x-none" altLang="en-US" sz="2900" b="1" kern="1200" dirty="0">
              <a:solidFill>
                <a:schemeClr val="tx1"/>
              </a:solidFill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CC548661-D25B-48FA-91D9-24EE61BF722E}"/>
              </a:ext>
            </a:extLst>
          </p:cNvPr>
          <p:cNvSpPr/>
          <p:nvPr/>
        </p:nvSpPr>
        <p:spPr>
          <a:xfrm>
            <a:off x="1121860" y="2455671"/>
            <a:ext cx="9948279" cy="1838648"/>
          </a:xfrm>
          <a:custGeom>
            <a:avLst/>
            <a:gdLst>
              <a:gd name="connsiteX0" fmla="*/ 0 w 9948279"/>
              <a:gd name="connsiteY0" fmla="*/ 0 h 1838648"/>
              <a:gd name="connsiteX1" fmla="*/ 9948279 w 9948279"/>
              <a:gd name="connsiteY1" fmla="*/ 0 h 1838648"/>
              <a:gd name="connsiteX2" fmla="*/ 9948279 w 9948279"/>
              <a:gd name="connsiteY2" fmla="*/ 1838648 h 1838648"/>
              <a:gd name="connsiteX3" fmla="*/ 0 w 9948279"/>
              <a:gd name="connsiteY3" fmla="*/ 1838648 h 1838648"/>
              <a:gd name="connsiteX4" fmla="*/ 0 w 9948279"/>
              <a:gd name="connsiteY4" fmla="*/ 0 h 1838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8279" h="1838648">
                <a:moveTo>
                  <a:pt x="0" y="0"/>
                </a:moveTo>
                <a:lnTo>
                  <a:pt x="9948279" y="0"/>
                </a:lnTo>
                <a:lnTo>
                  <a:pt x="9948279" y="1838648"/>
                </a:lnTo>
                <a:lnTo>
                  <a:pt x="0" y="18386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5858" tIns="26670" rIns="149352" bIns="26670" numCol="1" spcCol="1270" anchor="t" anchorCtr="0">
            <a:noAutofit/>
          </a:bodyPr>
          <a:lstStyle/>
          <a:p>
            <a:pPr marL="228600" lvl="1" indent="-228600" algn="l" defTabSz="933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100" b="0" i="0" kern="1200" dirty="0">
                <a:solidFill>
                  <a:schemeClr val="tx1"/>
                </a:solidFill>
              </a:rPr>
              <a:t>JS divergence (estimating the distance between the real distribution</a:t>
            </a:r>
            <a:r>
              <a:rPr lang="en-US" sz="2100" kern="1200" dirty="0"/>
              <a:t> and the </a:t>
            </a:r>
            <a:r>
              <a:rPr lang="en-US" altLang="x-none" sz="2100" b="0" i="0" kern="1200" dirty="0">
                <a:solidFill>
                  <a:srgbClr val="000000"/>
                </a:solidFill>
                <a:latin typeface="Century Gothic"/>
                <a:ea typeface="微软雅黑"/>
                <a:cs typeface="+mn-cs"/>
              </a:rPr>
              <a:t>generated distribution)</a:t>
            </a:r>
            <a:endParaRPr lang="x-none" altLang="en-US" sz="2100" b="0" i="0" kern="1200" dirty="0">
              <a:solidFill>
                <a:srgbClr val="000000"/>
              </a:solidFill>
              <a:latin typeface="Century Gothic"/>
              <a:ea typeface="微软雅黑"/>
              <a:cs typeface="+mn-cs"/>
            </a:endParaRPr>
          </a:p>
          <a:p>
            <a:pPr marL="228600" lvl="1" indent="-228600" algn="l" defTabSz="933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100" b="0" i="0" kern="1200" dirty="0"/>
              <a:t>When the </a:t>
            </a:r>
            <a:r>
              <a:rPr lang="en-US" sz="2100" b="0" i="0" kern="1200" dirty="0">
                <a:highlight>
                  <a:srgbClr val="FFFF00"/>
                </a:highlight>
              </a:rPr>
              <a:t>discriminator is perfect</a:t>
            </a:r>
            <a:r>
              <a:rPr lang="en-US" sz="2100" b="0" i="0" kern="1200" dirty="0"/>
              <a:t>, JS </a:t>
            </a:r>
            <a:r>
              <a:rPr lang="en-US" sz="2100" b="0" i="0" kern="1200" dirty="0">
                <a:solidFill>
                  <a:schemeClr val="tx1"/>
                </a:solidFill>
              </a:rPr>
              <a:t>divergence will </a:t>
            </a:r>
            <a:r>
              <a:rPr lang="en-US" sz="2100" b="0" i="0" kern="12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Century Gothic"/>
                <a:ea typeface="微软雅黑"/>
                <a:cs typeface="+mn-cs"/>
              </a:rPr>
              <a:t>results in </a:t>
            </a:r>
            <a:r>
              <a:rPr lang="en-US" sz="2100" b="0" i="0" kern="12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highlight>
                  <a:srgbClr val="FFFF00"/>
                </a:highlight>
                <a:latin typeface="Century Gothic"/>
                <a:ea typeface="微软雅黑"/>
                <a:cs typeface="+mn-cs"/>
              </a:rPr>
              <a:t>vanishing gradients</a:t>
            </a:r>
            <a:r>
              <a:rPr lang="en-US" sz="2100" b="0" i="0" kern="12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Century Gothic"/>
                <a:ea typeface="微软雅黑"/>
                <a:cs typeface="+mn-cs"/>
              </a:rPr>
              <a:t>  of generator.</a:t>
            </a:r>
            <a:endParaRPr lang="x-none" altLang="en-US" sz="21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entury Gothic"/>
              <a:ea typeface="微软雅黑"/>
              <a:cs typeface="+mn-cs"/>
            </a:endParaRPr>
          </a:p>
          <a:p>
            <a:pPr marL="228600" lvl="1" indent="-228600" algn="l" defTabSz="933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altLang="x-none" sz="2100" b="0" i="0" kern="1200" dirty="0">
                <a:solidFill>
                  <a:srgbClr val="000000">
                    <a:hueOff val="0"/>
                    <a:satOff val="0"/>
                    <a:lumOff val="0"/>
                    <a:alphaOff val="0"/>
                  </a:srgbClr>
                </a:solidFill>
                <a:latin typeface="Century Gothic"/>
                <a:ea typeface="微软雅黑"/>
                <a:cs typeface="+mn-cs"/>
              </a:rPr>
              <a:t>G(generator) gets stuck in local optimal</a:t>
            </a:r>
            <a:endParaRPr lang="x-none" altLang="en-US" sz="21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entury Gothic"/>
              <a:ea typeface="微软雅黑"/>
              <a:cs typeface="+mn-cs"/>
            </a:endParaRPr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ECE9B123-B062-4C42-80C3-7C05FF21AD4F}"/>
              </a:ext>
            </a:extLst>
          </p:cNvPr>
          <p:cNvSpPr/>
          <p:nvPr/>
        </p:nvSpPr>
        <p:spPr>
          <a:xfrm>
            <a:off x="1121859" y="4219954"/>
            <a:ext cx="6773204" cy="745763"/>
          </a:xfrm>
          <a:custGeom>
            <a:avLst/>
            <a:gdLst>
              <a:gd name="connsiteX0" fmla="*/ 0 w 5411565"/>
              <a:gd name="connsiteY0" fmla="*/ 124296 h 745763"/>
              <a:gd name="connsiteX1" fmla="*/ 124296 w 5411565"/>
              <a:gd name="connsiteY1" fmla="*/ 0 h 745763"/>
              <a:gd name="connsiteX2" fmla="*/ 5287269 w 5411565"/>
              <a:gd name="connsiteY2" fmla="*/ 0 h 745763"/>
              <a:gd name="connsiteX3" fmla="*/ 5411565 w 5411565"/>
              <a:gd name="connsiteY3" fmla="*/ 124296 h 745763"/>
              <a:gd name="connsiteX4" fmla="*/ 5411565 w 5411565"/>
              <a:gd name="connsiteY4" fmla="*/ 621467 h 745763"/>
              <a:gd name="connsiteX5" fmla="*/ 5287269 w 5411565"/>
              <a:gd name="connsiteY5" fmla="*/ 745763 h 745763"/>
              <a:gd name="connsiteX6" fmla="*/ 124296 w 5411565"/>
              <a:gd name="connsiteY6" fmla="*/ 745763 h 745763"/>
              <a:gd name="connsiteX7" fmla="*/ 0 w 5411565"/>
              <a:gd name="connsiteY7" fmla="*/ 621467 h 745763"/>
              <a:gd name="connsiteX8" fmla="*/ 0 w 5411565"/>
              <a:gd name="connsiteY8" fmla="*/ 124296 h 745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411565" h="745763">
                <a:moveTo>
                  <a:pt x="0" y="124296"/>
                </a:moveTo>
                <a:cubicBezTo>
                  <a:pt x="0" y="55649"/>
                  <a:pt x="55649" y="0"/>
                  <a:pt x="124296" y="0"/>
                </a:cubicBezTo>
                <a:lnTo>
                  <a:pt x="5287269" y="0"/>
                </a:lnTo>
                <a:cubicBezTo>
                  <a:pt x="5355916" y="0"/>
                  <a:pt x="5411565" y="55649"/>
                  <a:pt x="5411565" y="124296"/>
                </a:cubicBezTo>
                <a:lnTo>
                  <a:pt x="5411565" y="621467"/>
                </a:lnTo>
                <a:cubicBezTo>
                  <a:pt x="5411565" y="690114"/>
                  <a:pt x="5355916" y="745763"/>
                  <a:pt x="5287269" y="745763"/>
                </a:cubicBezTo>
                <a:lnTo>
                  <a:pt x="124296" y="745763"/>
                </a:lnTo>
                <a:cubicBezTo>
                  <a:pt x="55649" y="745763"/>
                  <a:pt x="0" y="690114"/>
                  <a:pt x="0" y="621467"/>
                </a:cubicBezTo>
                <a:lnTo>
                  <a:pt x="0" y="12429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46895" tIns="146895" rIns="146895" bIns="146895" numCol="1" spcCol="1270" anchor="ctr" anchorCtr="0">
            <a:noAutofit/>
          </a:bodyPr>
          <a:lstStyle/>
          <a:p>
            <a:pPr lvl="0" defTabSz="12890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x-none" sz="2900" b="1" dirty="0"/>
              <a:t>Mode </a:t>
            </a:r>
            <a:r>
              <a:rPr lang="en-US" sz="2900" b="1" i="0" kern="1200" dirty="0"/>
              <a:t>collapse </a:t>
            </a:r>
            <a:r>
              <a:rPr lang="zh-CN" altLang="en-US" sz="2900" b="1" i="0" kern="1200" dirty="0">
                <a:solidFill>
                  <a:schemeClr val="tx1"/>
                </a:solidFill>
              </a:rPr>
              <a:t>（</a:t>
            </a:r>
            <a:r>
              <a:rPr lang="en-US" altLang="x-none" sz="3200" b="1" dirty="0">
                <a:solidFill>
                  <a:schemeClr val="tx1"/>
                </a:solidFill>
              </a:rPr>
              <a:t> KL divergence </a:t>
            </a:r>
            <a:r>
              <a:rPr lang="zh-CN" altLang="en-US" sz="2900" b="1" i="0" kern="1200" dirty="0">
                <a:solidFill>
                  <a:schemeClr val="tx1"/>
                </a:solidFill>
              </a:rPr>
              <a:t>）</a:t>
            </a:r>
            <a:endParaRPr lang="x-none" altLang="en-US" sz="2900" b="1" kern="1200" dirty="0">
              <a:solidFill>
                <a:schemeClr val="tx1"/>
              </a:solidFill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A098A9E3-CC1D-4EC0-B06B-3E060BA36F31}"/>
              </a:ext>
            </a:extLst>
          </p:cNvPr>
          <p:cNvSpPr/>
          <p:nvPr/>
        </p:nvSpPr>
        <p:spPr>
          <a:xfrm>
            <a:off x="1121860" y="5040084"/>
            <a:ext cx="9948279" cy="1462578"/>
          </a:xfrm>
          <a:custGeom>
            <a:avLst/>
            <a:gdLst>
              <a:gd name="connsiteX0" fmla="*/ 0 w 9948279"/>
              <a:gd name="connsiteY0" fmla="*/ 0 h 1462578"/>
              <a:gd name="connsiteX1" fmla="*/ 9948279 w 9948279"/>
              <a:gd name="connsiteY1" fmla="*/ 0 h 1462578"/>
              <a:gd name="connsiteX2" fmla="*/ 9948279 w 9948279"/>
              <a:gd name="connsiteY2" fmla="*/ 1462578 h 1462578"/>
              <a:gd name="connsiteX3" fmla="*/ 0 w 9948279"/>
              <a:gd name="connsiteY3" fmla="*/ 1462578 h 1462578"/>
              <a:gd name="connsiteX4" fmla="*/ 0 w 9948279"/>
              <a:gd name="connsiteY4" fmla="*/ 0 h 1462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8279" h="1462578">
                <a:moveTo>
                  <a:pt x="0" y="0"/>
                </a:moveTo>
                <a:lnTo>
                  <a:pt x="9948279" y="0"/>
                </a:lnTo>
                <a:lnTo>
                  <a:pt x="9948279" y="1462578"/>
                </a:lnTo>
                <a:lnTo>
                  <a:pt x="0" y="14625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5858" tIns="36830" rIns="206248" bIns="36830" numCol="1" spcCol="1270" anchor="t" anchorCtr="0">
            <a:noAutofit/>
          </a:bodyPr>
          <a:lstStyle/>
          <a:p>
            <a:pPr marL="228600" lvl="1" indent="-228600" algn="l" defTabSz="10223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altLang="x-none" sz="2300" kern="1200" dirty="0"/>
              <a:t>Generating the same picture</a:t>
            </a:r>
            <a:endParaRPr lang="x-none" altLang="en-US" sz="2300" kern="1200" dirty="0"/>
          </a:p>
          <a:p>
            <a:pPr marL="228600" lvl="1" indent="-228600" algn="l" defTabSz="10223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r>
              <a:rPr lang="en-US" sz="2300" b="0" i="0" kern="1200" dirty="0"/>
              <a:t>KL</a:t>
            </a:r>
            <a:r>
              <a:rPr lang="en-US" sz="2300" b="1" i="0" kern="1200" dirty="0"/>
              <a:t> </a:t>
            </a:r>
            <a:r>
              <a:rPr lang="en-US" altLang="x-none" sz="2300" kern="1200" dirty="0"/>
              <a:t> </a:t>
            </a:r>
            <a:r>
              <a:rPr lang="en-US" sz="2300" b="0" i="0" kern="1200" dirty="0">
                <a:solidFill>
                  <a:schemeClr val="tx1"/>
                </a:solidFill>
              </a:rPr>
              <a:t>divergence’s </a:t>
            </a:r>
            <a:r>
              <a:rPr lang="en-US" altLang="x-none" sz="2300" b="0" i="1" kern="1200" dirty="0"/>
              <a:t>asymmetry results in G(generator) </a:t>
            </a:r>
            <a:r>
              <a:rPr lang="en-US" altLang="x-none" sz="2300" b="0" i="1" kern="1200" dirty="0">
                <a:highlight>
                  <a:srgbClr val="FFFF00"/>
                </a:highlight>
              </a:rPr>
              <a:t>preferring safety rather than variety</a:t>
            </a:r>
            <a:r>
              <a:rPr lang="en-US" altLang="x-none" sz="2300" b="0" i="1" kern="1200" dirty="0"/>
              <a:t>.</a:t>
            </a:r>
            <a:r>
              <a:rPr lang="en-US" sz="2300" b="0" i="1" kern="1200" dirty="0"/>
              <a:t> </a:t>
            </a:r>
            <a:endParaRPr lang="x-none" altLang="en-US" sz="2300" kern="12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E897C03-DCBD-48B3-AC0C-94DF7B412E7B}"/>
              </a:ext>
            </a:extLst>
          </p:cNvPr>
          <p:cNvGrpSpPr/>
          <p:nvPr/>
        </p:nvGrpSpPr>
        <p:grpSpPr>
          <a:xfrm>
            <a:off x="-11876052" y="2013947"/>
            <a:ext cx="11778343" cy="4642129"/>
            <a:chOff x="206827" y="2102485"/>
            <a:chExt cx="11778343" cy="4642129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FD039E5-F78B-4875-B619-47022CCDB33D}"/>
                </a:ext>
              </a:extLst>
            </p:cNvPr>
            <p:cNvSpPr/>
            <p:nvPr/>
          </p:nvSpPr>
          <p:spPr>
            <a:xfrm>
              <a:off x="206827" y="2248205"/>
              <a:ext cx="11778343" cy="449640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altLang="en-US"/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07227FE-50E9-432C-A014-11B388EBB749}"/>
                </a:ext>
              </a:extLst>
            </p:cNvPr>
            <p:cNvGrpSpPr/>
            <p:nvPr/>
          </p:nvGrpSpPr>
          <p:grpSpPr>
            <a:xfrm>
              <a:off x="9525000" y="4146941"/>
              <a:ext cx="2125040" cy="2002534"/>
              <a:chOff x="9511641" y="4219954"/>
              <a:chExt cx="2612571" cy="2456420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0C33A8C5-000B-4B81-849A-840C0BE157A8}"/>
                  </a:ext>
                </a:extLst>
              </p:cNvPr>
              <p:cNvSpPr/>
              <p:nvPr/>
            </p:nvSpPr>
            <p:spPr>
              <a:xfrm>
                <a:off x="9511641" y="5722267"/>
                <a:ext cx="2612571" cy="954107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>
                <a:spAutoFit/>
              </a:bodyPr>
              <a:lstStyle/>
              <a:p>
                <a:pPr algn="ctr" defTabSz="609585"/>
                <a:r>
                  <a:rPr lang="en-US" altLang="zh-CN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G</a:t>
                </a:r>
              </a:p>
              <a:p>
                <a:pPr algn="ctr" defTabSz="609585"/>
                <a:r>
                  <a:rPr lang="en-US" altLang="zh-CN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(Generator)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pic>
            <p:nvPicPr>
              <p:cNvPr id="9" name="Picture 4" descr="ç¸éåç">
                <a:extLst>
                  <a:ext uri="{FF2B5EF4-FFF2-40B4-BE49-F238E27FC236}">
                    <a16:creationId xmlns:a16="http://schemas.microsoft.com/office/drawing/2014/main" id="{ABD43C9B-4C84-4699-8F36-34FE8F83CB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65427" y="4219954"/>
                <a:ext cx="1905000" cy="1905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6" name="思想气泡: 云 5">
              <a:extLst>
                <a:ext uri="{FF2B5EF4-FFF2-40B4-BE49-F238E27FC236}">
                  <a16:creationId xmlns:a16="http://schemas.microsoft.com/office/drawing/2014/main" id="{921BA128-2F9A-4C04-AC1F-76471A8A3358}"/>
                </a:ext>
              </a:extLst>
            </p:cNvPr>
            <p:cNvSpPr/>
            <p:nvPr/>
          </p:nvSpPr>
          <p:spPr>
            <a:xfrm>
              <a:off x="2347338" y="2455671"/>
              <a:ext cx="3650691" cy="1838648"/>
            </a:xfrm>
            <a:prstGeom prst="cloudCallout">
              <a:avLst/>
            </a:prstGeom>
            <a:solidFill>
              <a:schemeClr val="bg1"/>
            </a:solidFill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x-none" sz="2400" dirty="0">
                  <a:solidFill>
                    <a:schemeClr val="tx1"/>
                  </a:solidFill>
                </a:rPr>
                <a:t>Catch me if you can!</a:t>
              </a:r>
              <a:endParaRPr lang="x-none" alt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454D2268-4AFA-4B41-977F-9FBC9527D844}"/>
                </a:ext>
              </a:extLst>
            </p:cNvPr>
            <p:cNvGrpSpPr/>
            <p:nvPr/>
          </p:nvGrpSpPr>
          <p:grpSpPr>
            <a:xfrm>
              <a:off x="541959" y="4043972"/>
              <a:ext cx="2222682" cy="2058343"/>
              <a:chOff x="9409177" y="2116510"/>
              <a:chExt cx="2222682" cy="2058343"/>
            </a:xfrm>
          </p:grpSpPr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372BBCF1-B501-48B3-96C1-B976FF6D7079}"/>
                  </a:ext>
                </a:extLst>
              </p:cNvPr>
              <p:cNvSpPr/>
              <p:nvPr/>
            </p:nvSpPr>
            <p:spPr>
              <a:xfrm>
                <a:off x="9409177" y="3220746"/>
                <a:ext cx="2222682" cy="954107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>
                <a:spAutoFit/>
              </a:bodyPr>
              <a:lstStyle/>
              <a:p>
                <a:pPr algn="ctr" defTabSz="609585"/>
                <a:r>
                  <a:rPr lang="en-US" altLang="zh-CN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D</a:t>
                </a:r>
              </a:p>
              <a:p>
                <a:pPr algn="ctr" defTabSz="609585"/>
                <a:r>
                  <a:rPr lang="en-US" altLang="zh-CN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(</a:t>
                </a:r>
                <a:r>
                  <a:rPr lang="en-US" altLang="zh-CN" sz="20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Discriminator</a:t>
                </a:r>
                <a:r>
                  <a:rPr lang="en-US" altLang="zh-CN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)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pic>
            <p:nvPicPr>
              <p:cNvPr id="20" name="Picture 2" descr="åç¾ç¾ä¸ç°å¤ªç¼å¤´åçåçæå°çµæ">
                <a:extLst>
                  <a:ext uri="{FF2B5EF4-FFF2-40B4-BE49-F238E27FC236}">
                    <a16:creationId xmlns:a16="http://schemas.microsoft.com/office/drawing/2014/main" id="{B36FA197-F5FC-4506-ABD3-217F8C7964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21158" y="2116510"/>
                <a:ext cx="1598720" cy="1598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1" name="思想气泡: 云 20">
              <a:extLst>
                <a:ext uri="{FF2B5EF4-FFF2-40B4-BE49-F238E27FC236}">
                  <a16:creationId xmlns:a16="http://schemas.microsoft.com/office/drawing/2014/main" id="{E026494D-4CC8-439B-9D99-8F5C794B8636}"/>
                </a:ext>
              </a:extLst>
            </p:cNvPr>
            <p:cNvSpPr/>
            <p:nvPr/>
          </p:nvSpPr>
          <p:spPr>
            <a:xfrm flipH="1">
              <a:off x="6095999" y="2102485"/>
              <a:ext cx="3989177" cy="2170966"/>
            </a:xfrm>
            <a:prstGeom prst="cloudCallou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x-none" dirty="0">
                  <a:solidFill>
                    <a:schemeClr val="tx1"/>
                  </a:solidFill>
                </a:rPr>
                <a:t>He runs so fast that I </a:t>
              </a:r>
              <a:r>
                <a:rPr lang="en-US" altLang="zh-CN" dirty="0">
                  <a:solidFill>
                    <a:schemeClr val="tx1"/>
                  </a:solidFill>
                </a:rPr>
                <a:t>cannot catch up with him</a:t>
              </a:r>
              <a:r>
                <a:rPr lang="en-US" altLang="x-none" dirty="0">
                  <a:solidFill>
                    <a:schemeClr val="tx1"/>
                  </a:solidFill>
                </a:rPr>
                <a:t> !</a:t>
              </a:r>
              <a:endParaRPr lang="x-none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C53EC6B-7474-4A0A-9592-E5FAEEC7013A}"/>
              </a:ext>
            </a:extLst>
          </p:cNvPr>
          <p:cNvGrpSpPr/>
          <p:nvPr/>
        </p:nvGrpSpPr>
        <p:grpSpPr>
          <a:xfrm>
            <a:off x="12289708" y="1957576"/>
            <a:ext cx="8330358" cy="4496409"/>
            <a:chOff x="12135501" y="1971749"/>
            <a:chExt cx="8330358" cy="4496409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45C7CA14-051E-4212-8024-0111833FEFF8}"/>
                </a:ext>
              </a:extLst>
            </p:cNvPr>
            <p:cNvGrpSpPr/>
            <p:nvPr/>
          </p:nvGrpSpPr>
          <p:grpSpPr>
            <a:xfrm>
              <a:off x="12135501" y="1971749"/>
              <a:ext cx="8330358" cy="4496409"/>
              <a:chOff x="11272238" y="1936708"/>
              <a:chExt cx="8330358" cy="4496409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988DEEC7-5A04-48C8-A61E-E34CE41BD640}"/>
                  </a:ext>
                </a:extLst>
              </p:cNvPr>
              <p:cNvSpPr/>
              <p:nvPr/>
            </p:nvSpPr>
            <p:spPr>
              <a:xfrm>
                <a:off x="11272238" y="1936708"/>
                <a:ext cx="8330358" cy="449640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 altLang="en-US"/>
              </a:p>
            </p:txBody>
          </p:sp>
          <p:pic>
            <p:nvPicPr>
              <p:cNvPr id="2050" name="Picture 2" descr="çº¢å¤ªç¼çåçæå°çµæ">
                <a:extLst>
                  <a:ext uri="{FF2B5EF4-FFF2-40B4-BE49-F238E27FC236}">
                    <a16:creationId xmlns:a16="http://schemas.microsoft.com/office/drawing/2014/main" id="{B0F27035-18F3-4936-B537-F77C6C093E4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76127" y="3955434"/>
                <a:ext cx="2211194" cy="245046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6" name="思想气泡: 云 35">
              <a:extLst>
                <a:ext uri="{FF2B5EF4-FFF2-40B4-BE49-F238E27FC236}">
                  <a16:creationId xmlns:a16="http://schemas.microsoft.com/office/drawing/2014/main" id="{D0E8A506-CCFB-47FD-9546-BD4BF6D8A2E9}"/>
                </a:ext>
              </a:extLst>
            </p:cNvPr>
            <p:cNvSpPr/>
            <p:nvPr/>
          </p:nvSpPr>
          <p:spPr>
            <a:xfrm flipH="1">
              <a:off x="14320075" y="2159667"/>
              <a:ext cx="4468103" cy="3137632"/>
            </a:xfrm>
            <a:prstGeom prst="cloudCallout">
              <a:avLst/>
            </a:prstGeom>
            <a:solidFill>
              <a:schemeClr val="bg1"/>
            </a:solidFill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x-none" dirty="0">
                  <a:solidFill>
                    <a:schemeClr val="tx1"/>
                  </a:solidFill>
                </a:rPr>
                <a:t>I have caught a sheep. If I continue to hunt and leave him here, he may run away and my wife will punish me. So I would just stay here with one sheep.</a:t>
              </a:r>
              <a:endParaRPr lang="x-none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BC09A8F-0CCB-4EE0-9E4C-1E371359C576}"/>
                </a:ext>
              </a:extLst>
            </p:cNvPr>
            <p:cNvSpPr/>
            <p:nvPr/>
          </p:nvSpPr>
          <p:spPr>
            <a:xfrm>
              <a:off x="18202570" y="5504456"/>
              <a:ext cx="2125040" cy="777811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algn="ctr" defTabSz="609585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G</a:t>
              </a:r>
            </a:p>
            <a:p>
              <a:pPr algn="ctr" defTabSz="609585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(Generator)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35" name="Picture 4" descr="ç¸éåç">
              <a:extLst>
                <a:ext uri="{FF2B5EF4-FFF2-40B4-BE49-F238E27FC236}">
                  <a16:creationId xmlns:a16="http://schemas.microsoft.com/office/drawing/2014/main" id="{64626306-766F-42B4-90AA-9A2B9F091D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81338" y="4111301"/>
              <a:ext cx="1567504" cy="1553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4" name="Picture 6" descr="ææ´æ´çåçæå°çµæ">
            <a:extLst>
              <a:ext uri="{FF2B5EF4-FFF2-40B4-BE49-F238E27FC236}">
                <a16:creationId xmlns:a16="http://schemas.microsoft.com/office/drawing/2014/main" id="{C8C241AF-448B-4F9E-8340-B5E94E828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20561" y="2504833"/>
            <a:ext cx="882488" cy="141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16404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4.07407E-6 L 0.96602 0.00763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307" y="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4.44444E-6 L -0.66914 -0.003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464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 animBg="1"/>
      <p:bldP spid="11" grpId="0"/>
      <p:bldP spid="12" grpId="0" animBg="1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A7EB1E17-3F0A-4D9D-B1E7-827C4BEC77EF}"/>
              </a:ext>
            </a:extLst>
          </p:cNvPr>
          <p:cNvSpPr/>
          <p:nvPr/>
        </p:nvSpPr>
        <p:spPr>
          <a:xfrm>
            <a:off x="7464932" y="1237785"/>
            <a:ext cx="4727068" cy="7917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BEE499F-2FFB-47F0-9CF1-860409135CA5}"/>
              </a:ext>
            </a:extLst>
          </p:cNvPr>
          <p:cNvSpPr txBox="1"/>
          <p:nvPr/>
        </p:nvSpPr>
        <p:spPr>
          <a:xfrm>
            <a:off x="946150" y="2029523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4000" dirty="0">
                <a:solidFill>
                  <a:schemeClr val="tx2"/>
                </a:solidFill>
              </a:rPr>
              <a:t>W</a:t>
            </a:r>
            <a:r>
              <a:rPr lang="en-US" altLang="x-none" sz="4000" dirty="0"/>
              <a:t>asserstein</a:t>
            </a: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8CF0D76-7E41-4E91-B871-22BAAE8761F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x-none" dirty="0"/>
              <a:t>BACKGROUND</a:t>
            </a:r>
            <a:endParaRPr lang="x-none" altLang="en-US" dirty="0"/>
          </a:p>
          <a:p>
            <a:endParaRPr lang="x-none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00EF4AE-BB9A-48ED-BEBD-AC27ADC6D568}"/>
              </a:ext>
            </a:extLst>
          </p:cNvPr>
          <p:cNvSpPr txBox="1"/>
          <p:nvPr/>
        </p:nvSpPr>
        <p:spPr>
          <a:xfrm>
            <a:off x="833967" y="888116"/>
            <a:ext cx="3893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2800" b="1" dirty="0"/>
              <a:t>How to solve those?</a:t>
            </a:r>
            <a:endParaRPr lang="x-none" altLang="en-US" sz="28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C7040B-32A7-47A9-9BC0-6D840794AAA3}"/>
              </a:ext>
            </a:extLst>
          </p:cNvPr>
          <p:cNvSpPr txBox="1"/>
          <p:nvPr/>
        </p:nvSpPr>
        <p:spPr>
          <a:xfrm>
            <a:off x="946150" y="2029523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4000" dirty="0">
                <a:solidFill>
                  <a:srgbClr val="FFC000"/>
                </a:solidFill>
              </a:rPr>
              <a:t>W</a:t>
            </a:r>
            <a:r>
              <a:rPr lang="en-US" altLang="x-none" sz="4000" dirty="0"/>
              <a:t>asserstein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9936ABD-B7BC-4455-B1E6-E160E6082441}"/>
              </a:ext>
            </a:extLst>
          </p:cNvPr>
          <p:cNvSpPr txBox="1"/>
          <p:nvPr/>
        </p:nvSpPr>
        <p:spPr>
          <a:xfrm>
            <a:off x="957655" y="2594707"/>
            <a:ext cx="36457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4000" dirty="0">
                <a:solidFill>
                  <a:srgbClr val="FFC000"/>
                </a:solidFill>
              </a:rPr>
              <a:t>G</a:t>
            </a:r>
            <a:r>
              <a:rPr lang="en-US" altLang="x-none" sz="4000" dirty="0"/>
              <a:t>enerative </a:t>
            </a:r>
          </a:p>
          <a:p>
            <a:r>
              <a:rPr lang="en-US" altLang="x-none" sz="4000" dirty="0">
                <a:solidFill>
                  <a:srgbClr val="FFC000"/>
                </a:solidFill>
              </a:rPr>
              <a:t>A</a:t>
            </a:r>
            <a:r>
              <a:rPr lang="en-US" altLang="x-none" sz="4000" dirty="0"/>
              <a:t>dversarial</a:t>
            </a:r>
          </a:p>
          <a:p>
            <a:r>
              <a:rPr lang="en-US" altLang="x-none" sz="4000" dirty="0">
                <a:solidFill>
                  <a:srgbClr val="FFC000"/>
                </a:solidFill>
              </a:rPr>
              <a:t>N</a:t>
            </a:r>
            <a:r>
              <a:rPr lang="en-US" altLang="x-none" sz="4000" dirty="0"/>
              <a:t>etworks</a:t>
            </a:r>
            <a:endParaRPr lang="x-none" altLang="en-US" sz="40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AD55FC8-52E8-470A-A4E8-30B9109A56DF}"/>
              </a:ext>
            </a:extLst>
          </p:cNvPr>
          <p:cNvSpPr txBox="1"/>
          <p:nvPr/>
        </p:nvSpPr>
        <p:spPr>
          <a:xfrm>
            <a:off x="9562018" y="1389033"/>
            <a:ext cx="2051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2400" dirty="0"/>
              <a:t>Distance </a:t>
            </a:r>
            <a:endParaRPr lang="x-none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434DF09-5629-4924-B4AC-A72972A67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1426" y="2143790"/>
            <a:ext cx="5229225" cy="7048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B8F32E4-747E-4CA6-AA18-E5707BDC9938}"/>
              </a:ext>
            </a:extLst>
          </p:cNvPr>
          <p:cNvSpPr txBox="1"/>
          <p:nvPr/>
        </p:nvSpPr>
        <p:spPr>
          <a:xfrm>
            <a:off x="5374888" y="2962908"/>
            <a:ext cx="62389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x-none" sz="2400" dirty="0"/>
              <a:t>Earth-Mover: the minimal cost of moving the points in one distribution to another.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x-none" sz="2400" dirty="0"/>
              <a:t>Instead of JS, it can estimate the distance even though  two distributions are located in lower dimensional  manifolds without overlaps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x-none" sz="2400" dirty="0"/>
              <a:t>Providing a smooth measure</a:t>
            </a:r>
            <a:endParaRPr lang="x-none" altLang="en-US" sz="2400" dirty="0"/>
          </a:p>
        </p:txBody>
      </p:sp>
      <p:sp>
        <p:nvSpPr>
          <p:cNvPr id="11" name="箭头: 五边形 10">
            <a:extLst>
              <a:ext uri="{FF2B5EF4-FFF2-40B4-BE49-F238E27FC236}">
                <a16:creationId xmlns:a16="http://schemas.microsoft.com/office/drawing/2014/main" id="{7CA35067-3AD8-415F-9BC8-1D22A16F5B4B}"/>
              </a:ext>
            </a:extLst>
          </p:cNvPr>
          <p:cNvSpPr/>
          <p:nvPr/>
        </p:nvSpPr>
        <p:spPr>
          <a:xfrm>
            <a:off x="2010055" y="4671068"/>
            <a:ext cx="2979079" cy="1605775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x-none" sz="2800" b="1" dirty="0"/>
              <a:t>Use this as GAN loss function</a:t>
            </a:r>
          </a:p>
          <a:p>
            <a:pPr algn="ctr"/>
            <a:endParaRPr lang="x-none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2022F28-9BB5-42F0-985C-D1B191866B32}"/>
              </a:ext>
            </a:extLst>
          </p:cNvPr>
          <p:cNvGrpSpPr/>
          <p:nvPr/>
        </p:nvGrpSpPr>
        <p:grpSpPr>
          <a:xfrm>
            <a:off x="5582303" y="4156586"/>
            <a:ext cx="6238954" cy="2120257"/>
            <a:chOff x="5582303" y="4156586"/>
            <a:chExt cx="6238954" cy="2120257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74902BAC-C453-4A7A-A560-6D6FE14A6C96}"/>
                </a:ext>
              </a:extLst>
            </p:cNvPr>
            <p:cNvGrpSpPr/>
            <p:nvPr/>
          </p:nvGrpSpPr>
          <p:grpSpPr>
            <a:xfrm>
              <a:off x="5582303" y="4156586"/>
              <a:ext cx="6031539" cy="2120257"/>
              <a:chOff x="5582303" y="4156586"/>
              <a:chExt cx="6031539" cy="2120257"/>
            </a:xfrm>
          </p:grpSpPr>
          <p:pic>
            <p:nvPicPr>
              <p:cNvPr id="1026" name="Picture 2" descr="preview">
                <a:extLst>
                  <a:ext uri="{FF2B5EF4-FFF2-40B4-BE49-F238E27FC236}">
                    <a16:creationId xmlns:a16="http://schemas.microsoft.com/office/drawing/2014/main" id="{AF290124-BF28-4F87-B1CA-284759AB4D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82303" y="4156586"/>
                <a:ext cx="6031539" cy="21202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ED6A24C8-23D5-4BF8-8778-ECBA6AF844B1}"/>
                  </a:ext>
                </a:extLst>
              </p:cNvPr>
              <p:cNvSpPr/>
              <p:nvPr/>
            </p:nvSpPr>
            <p:spPr>
              <a:xfrm>
                <a:off x="6019800" y="4305099"/>
                <a:ext cx="1665514" cy="457200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x-none" dirty="0">
                    <a:solidFill>
                      <a:schemeClr val="tx1"/>
                    </a:solidFill>
                  </a:rPr>
                  <a:t>Generated  </a:t>
                </a:r>
                <a:r>
                  <a:rPr lang="en-US" altLang="x-none" dirty="0" err="1">
                    <a:solidFill>
                      <a:schemeClr val="tx1"/>
                    </a:solidFill>
                  </a:rPr>
                  <a:t>distribution</a:t>
                </a:r>
                <a:r>
                  <a:rPr lang="en-US" altLang="x-none" dirty="0" err="1"/>
                  <a:t>l</a:t>
                </a:r>
                <a:endParaRPr lang="x-none" altLang="en-US" dirty="0"/>
              </a:p>
            </p:txBody>
          </p:sp>
        </p:grp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E59B322-9AB4-4971-BB5F-7CDB4712C958}"/>
                </a:ext>
              </a:extLst>
            </p:cNvPr>
            <p:cNvSpPr/>
            <p:nvPr/>
          </p:nvSpPr>
          <p:spPr>
            <a:xfrm>
              <a:off x="10334082" y="5793406"/>
              <a:ext cx="1487175" cy="4572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x-none" dirty="0">
                  <a:solidFill>
                    <a:schemeClr val="tx1"/>
                  </a:solidFill>
                </a:rPr>
                <a:t>real  </a:t>
              </a:r>
              <a:r>
                <a:rPr lang="en-US" altLang="x-none" dirty="0" err="1">
                  <a:solidFill>
                    <a:schemeClr val="tx1"/>
                  </a:solidFill>
                </a:rPr>
                <a:t>distribution</a:t>
              </a:r>
              <a:r>
                <a:rPr lang="en-US" altLang="x-none" dirty="0" err="1"/>
                <a:t>l</a:t>
              </a:r>
              <a:endParaRPr lang="x-none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2550426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3.7037E-6 L 0.50456 -0.11481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221" y="-5741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60000" y="6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6" grpId="2"/>
      <p:bldP spid="4" grpId="0"/>
      <p:bldP spid="5" grpId="0"/>
      <p:bldP spid="10" grpId="0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0B93EE2-356F-4C7A-8982-FE2A62CFF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x-none" dirty="0"/>
              <a:t>BACKGROUND</a:t>
            </a:r>
            <a:endParaRPr lang="x-none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B4E9DE-72B1-4999-BD61-08FD10D659CB}"/>
              </a:ext>
            </a:extLst>
          </p:cNvPr>
          <p:cNvSpPr txBox="1"/>
          <p:nvPr/>
        </p:nvSpPr>
        <p:spPr>
          <a:xfrm>
            <a:off x="833968" y="888116"/>
            <a:ext cx="5153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2800" b="1" dirty="0"/>
              <a:t>How to solve those? WGAN</a:t>
            </a:r>
            <a:endParaRPr lang="x-none" altLang="en-US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A2652A-62A6-4CB7-9DBB-C9911036E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33" y="2397579"/>
            <a:ext cx="5229225" cy="70485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03A60E63-A92E-424D-B304-97C6B84BBFE7}"/>
              </a:ext>
            </a:extLst>
          </p:cNvPr>
          <p:cNvGrpSpPr/>
          <p:nvPr/>
        </p:nvGrpSpPr>
        <p:grpSpPr>
          <a:xfrm>
            <a:off x="2332811" y="1411336"/>
            <a:ext cx="2979191" cy="1691092"/>
            <a:chOff x="2334144" y="993182"/>
            <a:chExt cx="2880615" cy="205692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61989171-88DD-4E29-908B-A04032995618}"/>
                </a:ext>
              </a:extLst>
            </p:cNvPr>
            <p:cNvSpPr/>
            <p:nvPr/>
          </p:nvSpPr>
          <p:spPr>
            <a:xfrm>
              <a:off x="2334144" y="2367719"/>
              <a:ext cx="1273629" cy="682383"/>
            </a:xfrm>
            <a:prstGeom prst="rect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altLang="en-US"/>
            </a:p>
          </p:txBody>
        </p:sp>
        <p:sp>
          <p:nvSpPr>
            <p:cNvPr id="6" name="思想气泡: 云 5">
              <a:extLst>
                <a:ext uri="{FF2B5EF4-FFF2-40B4-BE49-F238E27FC236}">
                  <a16:creationId xmlns:a16="http://schemas.microsoft.com/office/drawing/2014/main" id="{CA996AE1-8392-48AC-9300-2BB1286FB61B}"/>
                </a:ext>
              </a:extLst>
            </p:cNvPr>
            <p:cNvSpPr/>
            <p:nvPr/>
          </p:nvSpPr>
          <p:spPr>
            <a:xfrm>
              <a:off x="2765473" y="993182"/>
              <a:ext cx="2449286" cy="1458686"/>
            </a:xfrm>
            <a:prstGeom prst="cloudCallo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Difficult to</a:t>
              </a:r>
              <a:r>
                <a:rPr lang="zh-CN" altLang="en-US" sz="2400" b="1" dirty="0"/>
                <a:t> </a:t>
              </a:r>
              <a:r>
                <a:rPr lang="en-US" altLang="zh-CN" sz="2400" b="1" dirty="0"/>
                <a:t>compute</a:t>
              </a:r>
              <a:endParaRPr lang="x-none" altLang="en-US" sz="2400" b="1" dirty="0"/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045FD55D-BAA0-401F-9876-B3F8AFB54969}"/>
              </a:ext>
            </a:extLst>
          </p:cNvPr>
          <p:cNvSpPr/>
          <p:nvPr/>
        </p:nvSpPr>
        <p:spPr>
          <a:xfrm>
            <a:off x="6346147" y="2472763"/>
            <a:ext cx="508344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x-none" sz="2800" b="1" dirty="0">
                <a:solidFill>
                  <a:srgbClr val="222222"/>
                </a:solidFill>
                <a:latin typeface="Arial" panose="020B0604020202020204" pitchFamily="34" charset="0"/>
              </a:rPr>
              <a:t>+          Lipschitz constant</a:t>
            </a:r>
            <a:r>
              <a:rPr lang="en-US" altLang="x-none" sz="2800" dirty="0">
                <a:solidFill>
                  <a:srgbClr val="222222"/>
                </a:solidFill>
                <a:latin typeface="Arial" panose="020B0604020202020204" pitchFamily="34" charset="0"/>
              </a:rPr>
              <a:t>  K</a:t>
            </a:r>
            <a:endParaRPr lang="x-none" altLang="en-US" sz="28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AC2F697-F86F-47BC-9DB1-E070B9874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6475" y="2297462"/>
            <a:ext cx="7286625" cy="88582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3BD8C6B-3087-4C1C-A985-6EB277FA2752}"/>
              </a:ext>
            </a:extLst>
          </p:cNvPr>
          <p:cNvSpPr txBox="1"/>
          <p:nvPr/>
        </p:nvSpPr>
        <p:spPr>
          <a:xfrm>
            <a:off x="670833" y="3191660"/>
            <a:ext cx="5072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2400" dirty="0">
                <a:latin typeface="+mn-ea"/>
              </a:rPr>
              <a:t>How to define the constraint K?</a:t>
            </a:r>
            <a:endParaRPr lang="x-none" altLang="en-US" sz="2400" dirty="0">
              <a:latin typeface="+mn-ea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42FBAB2-8699-4ACF-911B-32D52AF40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558" y="3674986"/>
            <a:ext cx="8001000" cy="69532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CEF69311-5FA8-4B11-8380-5EAA87C2917B}"/>
              </a:ext>
            </a:extLst>
          </p:cNvPr>
          <p:cNvSpPr txBox="1"/>
          <p:nvPr/>
        </p:nvSpPr>
        <p:spPr>
          <a:xfrm>
            <a:off x="5698974" y="3164089"/>
            <a:ext cx="611772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2600" b="1" dirty="0">
                <a:highlight>
                  <a:srgbClr val="FFFF00"/>
                </a:highlight>
              </a:rPr>
              <a:t>Weight Clipping</a:t>
            </a:r>
            <a:r>
              <a:rPr lang="en-US" altLang="x-none" sz="2600" b="1" dirty="0"/>
              <a:t>: Limit the range of w</a:t>
            </a:r>
            <a:endParaRPr lang="x-none" altLang="en-US" sz="2600" b="1" dirty="0"/>
          </a:p>
        </p:txBody>
      </p:sp>
      <p:sp>
        <p:nvSpPr>
          <p:cNvPr id="23" name="箭头: 五边形 22">
            <a:extLst>
              <a:ext uri="{FF2B5EF4-FFF2-40B4-BE49-F238E27FC236}">
                <a16:creationId xmlns:a16="http://schemas.microsoft.com/office/drawing/2014/main" id="{1E3C054A-DFB1-434B-A762-8732144D20FF}"/>
              </a:ext>
            </a:extLst>
          </p:cNvPr>
          <p:cNvSpPr/>
          <p:nvPr/>
        </p:nvSpPr>
        <p:spPr>
          <a:xfrm>
            <a:off x="2642671" y="4623312"/>
            <a:ext cx="6201814" cy="1868046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x-none" sz="2400" b="1" dirty="0"/>
              <a:t>I will control my running speed</a:t>
            </a:r>
          </a:p>
          <a:p>
            <a:pPr algn="ctr"/>
            <a:r>
              <a:rPr lang="en-US" altLang="x-none" sz="2400" b="1" dirty="0"/>
              <a:t> so that G could know where I am.</a:t>
            </a:r>
            <a:endParaRPr lang="x-none" altLang="en-US" sz="2400" b="1" dirty="0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7C735A8-F2A6-4ED0-AB72-46FA83735088}"/>
              </a:ext>
            </a:extLst>
          </p:cNvPr>
          <p:cNvGrpSpPr/>
          <p:nvPr/>
        </p:nvGrpSpPr>
        <p:grpSpPr>
          <a:xfrm>
            <a:off x="9405257" y="4230632"/>
            <a:ext cx="2786743" cy="2382053"/>
            <a:chOff x="9405257" y="4230632"/>
            <a:chExt cx="2786743" cy="2382053"/>
          </a:xfrm>
        </p:grpSpPr>
        <p:pic>
          <p:nvPicPr>
            <p:cNvPr id="24" name="Picture 2" descr="åç¾ç¾ä¸ç°å¤ªç¼å¤´åçåçæå°çµæ">
              <a:extLst>
                <a:ext uri="{FF2B5EF4-FFF2-40B4-BE49-F238E27FC236}">
                  <a16:creationId xmlns:a16="http://schemas.microsoft.com/office/drawing/2014/main" id="{D9953F7F-B835-48FE-B8CB-03D64C6E01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6303" y="4230632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1001AAE-017C-48D0-92DA-A3D305195369}"/>
                </a:ext>
              </a:extLst>
            </p:cNvPr>
            <p:cNvSpPr/>
            <p:nvPr/>
          </p:nvSpPr>
          <p:spPr>
            <a:xfrm>
              <a:off x="9405257" y="5658578"/>
              <a:ext cx="2786743" cy="95410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algn="ctr" defTabSz="609585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D</a:t>
              </a:r>
            </a:p>
            <a:p>
              <a:pPr algn="ctr" defTabSz="609585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(Discriminator)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94376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2" grpId="1"/>
      <p:bldP spid="17" grpId="0"/>
      <p:bldP spid="19" grpId="0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A3F8C8A-4FA8-4D2B-930E-BA82075BF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x-none" dirty="0"/>
              <a:t>BACKGROUND</a:t>
            </a:r>
            <a:endParaRPr lang="x-none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831E98-823A-4086-B7FF-CB5C355F6F1E}"/>
              </a:ext>
            </a:extLst>
          </p:cNvPr>
          <p:cNvSpPr/>
          <p:nvPr/>
        </p:nvSpPr>
        <p:spPr>
          <a:xfrm>
            <a:off x="833967" y="1996600"/>
            <a:ext cx="3563862" cy="1023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x-none" sz="3600" b="1" dirty="0"/>
              <a:t>GANs</a:t>
            </a:r>
            <a:endParaRPr lang="x-none" altLang="en-US" sz="3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2E204C-DCD1-4283-B31C-CE281B0093CD}"/>
              </a:ext>
            </a:extLst>
          </p:cNvPr>
          <p:cNvSpPr/>
          <p:nvPr/>
        </p:nvSpPr>
        <p:spPr>
          <a:xfrm>
            <a:off x="833967" y="3548743"/>
            <a:ext cx="3563862" cy="1023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x-none" sz="3600" b="1" dirty="0"/>
              <a:t>WGAN</a:t>
            </a:r>
            <a:endParaRPr lang="x-none" altLang="en-US" sz="36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3E80D0-4F5C-4A95-8353-E450C0F85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085" y="2081429"/>
            <a:ext cx="7200812" cy="9406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1F1EA1-A1A1-45E5-98B1-543E925EC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728" y="3763088"/>
            <a:ext cx="6841583" cy="59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430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A3F8C8A-4FA8-4D2B-930E-BA82075BFF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x-none" dirty="0"/>
              <a:t>BACKGROUND</a:t>
            </a:r>
            <a:endParaRPr lang="x-none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831E98-823A-4086-B7FF-CB5C355F6F1E}"/>
              </a:ext>
            </a:extLst>
          </p:cNvPr>
          <p:cNvSpPr/>
          <p:nvPr/>
        </p:nvSpPr>
        <p:spPr>
          <a:xfrm>
            <a:off x="833967" y="984228"/>
            <a:ext cx="3563862" cy="1023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x-none" sz="3600" b="1" dirty="0"/>
              <a:t>GANs</a:t>
            </a:r>
            <a:endParaRPr lang="x-none" altLang="en-US" sz="3600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2E204C-DCD1-4283-B31C-CE281B0093CD}"/>
              </a:ext>
            </a:extLst>
          </p:cNvPr>
          <p:cNvSpPr/>
          <p:nvPr/>
        </p:nvSpPr>
        <p:spPr>
          <a:xfrm>
            <a:off x="833967" y="5246914"/>
            <a:ext cx="3563862" cy="1023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x-none" sz="3600" b="1" dirty="0"/>
              <a:t>WGAN</a:t>
            </a:r>
            <a:endParaRPr lang="x-none" altLang="en-US" sz="3600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A3E80D0-4F5C-4A95-8353-E450C0F853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9085" y="1069057"/>
            <a:ext cx="7200812" cy="9406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1F1EA1-A1A1-45E5-98B1-543E925EC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728" y="5461259"/>
            <a:ext cx="6841583" cy="59456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2E010CB-AFA3-4ED9-AFED-96DFF732C6A6}"/>
              </a:ext>
            </a:extLst>
          </p:cNvPr>
          <p:cNvSpPr/>
          <p:nvPr/>
        </p:nvSpPr>
        <p:spPr>
          <a:xfrm>
            <a:off x="4838699" y="1069057"/>
            <a:ext cx="789215" cy="9406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A7AE215-CF77-422C-94C4-10315BE6C602}"/>
              </a:ext>
            </a:extLst>
          </p:cNvPr>
          <p:cNvCxnSpPr/>
          <p:nvPr/>
        </p:nvCxnSpPr>
        <p:spPr>
          <a:xfrm>
            <a:off x="2688771" y="2427515"/>
            <a:ext cx="0" cy="238397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6A53D99F-545F-460D-9C63-1295A0B1E06A}"/>
              </a:ext>
            </a:extLst>
          </p:cNvPr>
          <p:cNvSpPr/>
          <p:nvPr/>
        </p:nvSpPr>
        <p:spPr>
          <a:xfrm>
            <a:off x="4838699" y="2558143"/>
            <a:ext cx="6841572" cy="225334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x-none" sz="2400" dirty="0"/>
              <a:t>NO Sigmoid(</a:t>
            </a:r>
            <a:r>
              <a:rPr lang="en-US" altLang="x-none" sz="2400" dirty="0">
                <a:solidFill>
                  <a:srgbClr val="FFC000"/>
                </a:solidFill>
              </a:rPr>
              <a:t>for D</a:t>
            </a:r>
            <a:r>
              <a:rPr lang="en-US" altLang="x-none" sz="2400" dirty="0"/>
              <a:t>)</a:t>
            </a:r>
          </a:p>
          <a:p>
            <a:pPr marL="342900" indent="-342900" algn="ctr">
              <a:buAutoNum type="arabicPeriod"/>
            </a:pPr>
            <a:r>
              <a:rPr lang="en-US" altLang="x-none" sz="2400" dirty="0"/>
              <a:t>NO Log(for loss function of G&amp;</a:t>
            </a:r>
            <a:r>
              <a:rPr lang="en-US" altLang="x-none" sz="2400" dirty="0">
                <a:solidFill>
                  <a:srgbClr val="FFC000"/>
                </a:solidFill>
              </a:rPr>
              <a:t>D</a:t>
            </a:r>
            <a:r>
              <a:rPr lang="en-US" altLang="x-none" sz="2400" dirty="0"/>
              <a:t>)</a:t>
            </a:r>
          </a:p>
          <a:p>
            <a:pPr marL="342900" indent="-342900" algn="ctr">
              <a:buAutoNum type="arabicPeriod"/>
            </a:pPr>
            <a:r>
              <a:rPr lang="en-US" altLang="x-none" sz="2400" dirty="0"/>
              <a:t>Weight Clipping</a:t>
            </a:r>
          </a:p>
          <a:p>
            <a:pPr marL="342900" indent="-342900" algn="ctr">
              <a:buAutoNum type="arabicPeriod"/>
            </a:pPr>
            <a:endParaRPr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9149878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B7AFE0-86C2-498D-83F9-32CABF18DB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02084" y="2105176"/>
            <a:ext cx="5781392" cy="2647648"/>
          </a:xfrm>
        </p:spPr>
        <p:txBody>
          <a:bodyPr/>
          <a:lstStyle/>
          <a:p>
            <a:r>
              <a:rPr lang="en-US" altLang="zh-CN" dirty="0">
                <a:solidFill>
                  <a:srgbClr val="FFC000"/>
                </a:solidFill>
                <a:cs typeface="+mn-ea"/>
                <a:sym typeface="+mn-lt"/>
              </a:rPr>
              <a:t>DIFFICULTIES</a:t>
            </a:r>
            <a:r>
              <a:rPr lang="zh-CN" altLang="en-US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rgbClr val="FFC000"/>
                </a:solidFill>
                <a:cs typeface="+mn-ea"/>
                <a:sym typeface="+mn-lt"/>
              </a:rPr>
              <a:t>AND</a:t>
            </a:r>
            <a:r>
              <a:rPr lang="zh-CN" altLang="en-US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rgbClr val="FFC000"/>
                </a:solidFill>
                <a:cs typeface="+mn-ea"/>
                <a:sym typeface="+mn-lt"/>
              </a:rPr>
              <a:t>IMPROVEMENT</a:t>
            </a:r>
            <a:endParaRPr lang="zh-CN" altLang="en-US" dirty="0">
              <a:solidFill>
                <a:srgbClr val="FFC000"/>
              </a:solidFill>
              <a:cs typeface="+mn-ea"/>
              <a:sym typeface="+mn-lt"/>
            </a:endParaRPr>
          </a:p>
          <a:p>
            <a:endParaRPr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744929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570C93-450B-4877-B925-FA4D6DB120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5044319" cy="461434"/>
          </a:xfrm>
        </p:spPr>
        <p:txBody>
          <a:bodyPr/>
          <a:lstStyle/>
          <a:p>
            <a:r>
              <a:rPr lang="en-US" altLang="zh-CN" dirty="0">
                <a:solidFill>
                  <a:srgbClr val="FFC000"/>
                </a:solidFill>
                <a:cs typeface="+mn-ea"/>
                <a:sym typeface="+mn-lt"/>
              </a:rPr>
              <a:t>DIFFICULTIES</a:t>
            </a:r>
            <a:r>
              <a:rPr lang="zh-CN" altLang="en-US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rgbClr val="FFC000"/>
                </a:solidFill>
                <a:cs typeface="+mn-ea"/>
                <a:sym typeface="+mn-lt"/>
              </a:rPr>
              <a:t>AND</a:t>
            </a:r>
            <a:r>
              <a:rPr lang="zh-CN" altLang="en-US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rgbClr val="FFC000"/>
                </a:solidFill>
                <a:cs typeface="+mn-ea"/>
                <a:sym typeface="+mn-lt"/>
              </a:rPr>
              <a:t>IMPROVEMENT</a:t>
            </a:r>
            <a:endParaRPr lang="zh-CN" altLang="en-US" dirty="0">
              <a:solidFill>
                <a:srgbClr val="FFC000"/>
              </a:solidFill>
              <a:cs typeface="+mn-ea"/>
              <a:sym typeface="+mn-lt"/>
            </a:endParaRPr>
          </a:p>
          <a:p>
            <a:endParaRPr lang="x-none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0E22468-C476-455C-90A6-6F68AF86CEA8}"/>
              </a:ext>
            </a:extLst>
          </p:cNvPr>
          <p:cNvSpPr/>
          <p:nvPr/>
        </p:nvSpPr>
        <p:spPr>
          <a:xfrm>
            <a:off x="1211745" y="1222011"/>
            <a:ext cx="332975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x-none" sz="3200" b="1" kern="100" dirty="0"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Capacity underuse</a:t>
            </a:r>
            <a:endParaRPr lang="x-none" altLang="x-none" sz="2400" kern="100" dirty="0">
              <a:effectLst/>
              <a:latin typeface="Calibri" panose="020F0502020204030204" pitchFamily="34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BD36F40-DD28-4F2B-9020-00B43BF0E9F6}"/>
              </a:ext>
            </a:extLst>
          </p:cNvPr>
          <p:cNvGrpSpPr/>
          <p:nvPr/>
        </p:nvGrpSpPr>
        <p:grpSpPr>
          <a:xfrm>
            <a:off x="-10818751" y="1985949"/>
            <a:ext cx="11045103" cy="4671328"/>
            <a:chOff x="-568712" y="1985950"/>
            <a:chExt cx="11045103" cy="467132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BB6D828-03A0-4F07-AD54-C08583051BC9}"/>
                </a:ext>
              </a:extLst>
            </p:cNvPr>
            <p:cNvGrpSpPr/>
            <p:nvPr/>
          </p:nvGrpSpPr>
          <p:grpSpPr>
            <a:xfrm>
              <a:off x="-568712" y="1985950"/>
              <a:ext cx="11045103" cy="4671328"/>
              <a:chOff x="-568712" y="1985950"/>
              <a:chExt cx="11045103" cy="4671328"/>
            </a:xfrm>
          </p:grpSpPr>
          <p:sp>
            <p:nvSpPr>
              <p:cNvPr id="5" name="矩形: 圆角 4">
                <a:extLst>
                  <a:ext uri="{FF2B5EF4-FFF2-40B4-BE49-F238E27FC236}">
                    <a16:creationId xmlns:a16="http://schemas.microsoft.com/office/drawing/2014/main" id="{DEC92AD0-3ACA-4EFD-91AB-5150D2532DC4}"/>
                  </a:ext>
                </a:extLst>
              </p:cNvPr>
              <p:cNvSpPr/>
              <p:nvPr/>
            </p:nvSpPr>
            <p:spPr>
              <a:xfrm>
                <a:off x="-568712" y="1985950"/>
                <a:ext cx="10794380" cy="4671328"/>
              </a:xfrm>
              <a:prstGeom prst="round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x-none" altLang="en-US" dirty="0"/>
              </a:p>
            </p:txBody>
          </p:sp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141A05FC-AE5F-4112-B7C2-4768A3FE84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9504" y="2987743"/>
                <a:ext cx="3886379" cy="3020354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7D603F31-1CDF-4107-AB97-6CCCFF3FE197}"/>
                  </a:ext>
                </a:extLst>
              </p:cNvPr>
              <p:cNvSpPr txBox="1"/>
              <p:nvPr/>
            </p:nvSpPr>
            <p:spPr>
              <a:xfrm>
                <a:off x="5514099" y="2855291"/>
                <a:ext cx="4962292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x-none" sz="2800" dirty="0"/>
                  <a:t>Most weights are</a:t>
                </a:r>
              </a:p>
              <a:p>
                <a:r>
                  <a:rPr lang="en-US" altLang="x-none" sz="2800" dirty="0"/>
                  <a:t>0.01(max value) </a:t>
                </a:r>
              </a:p>
              <a:p>
                <a:r>
                  <a:rPr lang="en-US" altLang="x-none" sz="2800" dirty="0"/>
                  <a:t>or -0.01(min value)</a:t>
                </a:r>
              </a:p>
              <a:p>
                <a:endParaRPr lang="en-US" altLang="x-none" sz="2800" dirty="0"/>
              </a:p>
              <a:p>
                <a:r>
                  <a:rPr lang="en-US" altLang="x-none" sz="2800" dirty="0"/>
                  <a:t>The model is quite </a:t>
                </a:r>
                <a:r>
                  <a:rPr lang="en-US" altLang="x-none" sz="2800" b="1" dirty="0">
                    <a:highlight>
                      <a:srgbClr val="FFFF00"/>
                    </a:highlight>
                  </a:rPr>
                  <a:t>simple</a:t>
                </a:r>
                <a:r>
                  <a:rPr lang="en-US" altLang="x-none" sz="2800" dirty="0">
                    <a:solidFill>
                      <a:schemeClr val="bg1"/>
                    </a:solidFill>
                  </a:rPr>
                  <a:t> </a:t>
                </a:r>
                <a:endParaRPr lang="x-none" altLang="en-US" sz="2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A0F4A85E-8E84-4E01-A4BD-55814AE186B4}"/>
                </a:ext>
              </a:extLst>
            </p:cNvPr>
            <p:cNvSpPr/>
            <p:nvPr/>
          </p:nvSpPr>
          <p:spPr>
            <a:xfrm>
              <a:off x="148227" y="2189788"/>
              <a:ext cx="5471988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x-none" sz="2400" dirty="0"/>
                <a:t>Limiting the |</a:t>
              </a:r>
              <a:r>
                <a:rPr lang="en-US" altLang="x-none" sz="2400" dirty="0" err="1"/>
                <a:t>wi</a:t>
              </a:r>
              <a:r>
                <a:rPr lang="en-US" altLang="x-none" sz="2400" dirty="0"/>
                <a:t>| to a constant C</a:t>
              </a:r>
              <a:endParaRPr lang="x-none" altLang="en-US" sz="2400" dirty="0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A2E5B230-AED6-4B27-8CBB-CB1EA449A65E}"/>
              </a:ext>
            </a:extLst>
          </p:cNvPr>
          <p:cNvSpPr txBox="1"/>
          <p:nvPr/>
        </p:nvSpPr>
        <p:spPr>
          <a:xfrm>
            <a:off x="13348010" y="2651453"/>
            <a:ext cx="401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x-none" altLang="en-US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12B12D33-0168-4848-BD86-111C9821CF24}"/>
              </a:ext>
            </a:extLst>
          </p:cNvPr>
          <p:cNvGrpSpPr/>
          <p:nvPr/>
        </p:nvGrpSpPr>
        <p:grpSpPr>
          <a:xfrm>
            <a:off x="12296379" y="1216347"/>
            <a:ext cx="7508502" cy="5440931"/>
            <a:chOff x="12296379" y="1216347"/>
            <a:chExt cx="7508502" cy="5440931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70E6197-5821-4F4F-88F6-80AFDFC6D88C}"/>
                </a:ext>
              </a:extLst>
            </p:cNvPr>
            <p:cNvSpPr/>
            <p:nvPr/>
          </p:nvSpPr>
          <p:spPr>
            <a:xfrm>
              <a:off x="12887190" y="1216347"/>
              <a:ext cx="596067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just">
                <a:spcAft>
                  <a:spcPts val="0"/>
                </a:spcAft>
              </a:pPr>
              <a:r>
                <a:rPr lang="en-US" altLang="x-none" sz="3200" b="1" kern="100" dirty="0">
                  <a:latin typeface="Calibri" panose="020F0502020204030204" pitchFamily="34" charset="0"/>
                  <a:ea typeface="等线" panose="02010600030101010101" pitchFamily="2" charset="-122"/>
                  <a:cs typeface="Times New Roman" panose="02020603050405020304" pitchFamily="18" charset="0"/>
                </a:rPr>
                <a:t>Exploding and vanishing gradients</a:t>
              </a:r>
              <a:endParaRPr lang="x-none" altLang="x-none" sz="2400" kern="100" dirty="0">
                <a:effectLst/>
                <a:latin typeface="Calibri" panose="020F0502020204030204" pitchFamily="34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52A70FF2-DF6C-4B74-A0F2-2A0EA8113443}"/>
                </a:ext>
              </a:extLst>
            </p:cNvPr>
            <p:cNvSpPr/>
            <p:nvPr/>
          </p:nvSpPr>
          <p:spPr>
            <a:xfrm>
              <a:off x="12296379" y="1985950"/>
              <a:ext cx="7508502" cy="4671328"/>
            </a:xfrm>
            <a:prstGeom prst="round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altLang="en-US" dirty="0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A47AFD18-5C2F-4CFE-97FE-3F40EDBF9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547101" y="2876262"/>
              <a:ext cx="3777066" cy="2805373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4AA5EA0-7A85-4BBA-BAEA-5265BEDD7AE2}"/>
                </a:ext>
              </a:extLst>
            </p:cNvPr>
            <p:cNvSpPr txBox="1"/>
            <p:nvPr/>
          </p:nvSpPr>
          <p:spPr>
            <a:xfrm>
              <a:off x="16521836" y="2661851"/>
              <a:ext cx="2870136" cy="34163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x-none" sz="2400" dirty="0">
                  <a:solidFill>
                    <a:srgbClr val="FFC000"/>
                  </a:solidFill>
                </a:rPr>
                <a:t>interactions between the</a:t>
              </a:r>
            </a:p>
            <a:p>
              <a:r>
                <a:rPr lang="en-US" altLang="x-none" sz="2400" dirty="0">
                  <a:solidFill>
                    <a:srgbClr val="FFC000"/>
                  </a:solidFill>
                </a:rPr>
                <a:t>weight constraint and the cost function</a:t>
              </a:r>
            </a:p>
            <a:p>
              <a:endParaRPr lang="en-US" altLang="x-none" sz="2400" dirty="0">
                <a:solidFill>
                  <a:srgbClr val="FFC000"/>
                </a:solidFill>
              </a:endParaRPr>
            </a:p>
            <a:p>
              <a:r>
                <a:rPr lang="en-US" altLang="x-none" sz="2400" dirty="0">
                  <a:solidFill>
                    <a:srgbClr val="FFC000"/>
                  </a:solidFill>
                </a:rPr>
                <a:t>vanishing or exploding gradients</a:t>
              </a:r>
              <a:endParaRPr lang="x-none" altLang="en-US" sz="3200" dirty="0">
                <a:solidFill>
                  <a:srgbClr val="FFC000"/>
                </a:solidFill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BFE8E602-84BA-4D55-984A-6F366067D165}"/>
              </a:ext>
            </a:extLst>
          </p:cNvPr>
          <p:cNvSpPr txBox="1"/>
          <p:nvPr/>
        </p:nvSpPr>
        <p:spPr>
          <a:xfrm>
            <a:off x="833965" y="611224"/>
            <a:ext cx="2923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2400" dirty="0">
                <a:latin typeface="Arial" panose="020B0604020202020204" pitchFamily="34" charset="0"/>
                <a:cs typeface="Arial" panose="020B0604020202020204" pitchFamily="34" charset="0"/>
              </a:rPr>
              <a:t>DIFFICULTIES</a:t>
            </a:r>
            <a:endParaRPr lang="x-none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60950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-2.59259E-6 L 0.84623 -0.00092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318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4.07407E-6 L -0.5767 -0.0006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41" y="-46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4623 -0.00092 L 0.39597 -0.00092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1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65E858-C559-4A77-9EDA-42656F5E2E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5262033" cy="461434"/>
          </a:xfrm>
        </p:spPr>
        <p:txBody>
          <a:bodyPr/>
          <a:lstStyle/>
          <a:p>
            <a:r>
              <a:rPr lang="en-US" altLang="zh-CN" dirty="0">
                <a:solidFill>
                  <a:srgbClr val="FFC000"/>
                </a:solidFill>
                <a:cs typeface="+mn-ea"/>
                <a:sym typeface="+mn-lt"/>
              </a:rPr>
              <a:t>DIFFICULTIES</a:t>
            </a:r>
            <a:r>
              <a:rPr lang="zh-CN" altLang="en-US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rgbClr val="FFC000"/>
                </a:solidFill>
                <a:cs typeface="+mn-ea"/>
                <a:sym typeface="+mn-lt"/>
              </a:rPr>
              <a:t>AND</a:t>
            </a:r>
            <a:r>
              <a:rPr lang="zh-CN" altLang="en-US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rgbClr val="FFC000"/>
                </a:solidFill>
                <a:cs typeface="+mn-ea"/>
                <a:sym typeface="+mn-lt"/>
              </a:rPr>
              <a:t>IMPROVEMENT</a:t>
            </a:r>
            <a:endParaRPr lang="zh-CN" altLang="en-US" dirty="0">
              <a:solidFill>
                <a:srgbClr val="FFC000"/>
              </a:solidFill>
              <a:cs typeface="+mn-ea"/>
              <a:sym typeface="+mn-lt"/>
            </a:endParaRPr>
          </a:p>
          <a:p>
            <a:endParaRPr lang="x-none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EEC4D3-77BD-4292-96A4-A071C8407FE1}"/>
              </a:ext>
            </a:extLst>
          </p:cNvPr>
          <p:cNvSpPr txBox="1"/>
          <p:nvPr/>
        </p:nvSpPr>
        <p:spPr>
          <a:xfrm>
            <a:off x="833966" y="942413"/>
            <a:ext cx="3356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2800" dirty="0"/>
              <a:t>Gradient penalty</a:t>
            </a:r>
            <a:endParaRPr lang="x-none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61D4CC-CE8E-43AF-8BCC-B8A1F7ED4A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643"/>
          <a:stretch/>
        </p:blipFill>
        <p:spPr>
          <a:xfrm>
            <a:off x="1414461" y="1659905"/>
            <a:ext cx="4584895" cy="17690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809F63-68D6-40AF-8FFF-5406C494DC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32" b="2758"/>
          <a:stretch/>
        </p:blipFill>
        <p:spPr>
          <a:xfrm>
            <a:off x="6192642" y="1649571"/>
            <a:ext cx="4584895" cy="1769096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188A8EAD-262C-48F2-9323-5482B6140E05}"/>
              </a:ext>
            </a:extLst>
          </p:cNvPr>
          <p:cNvGrpSpPr/>
          <p:nvPr/>
        </p:nvGrpSpPr>
        <p:grpSpPr>
          <a:xfrm>
            <a:off x="1918010" y="3554937"/>
            <a:ext cx="7192536" cy="2741554"/>
            <a:chOff x="1918010" y="3554937"/>
            <a:chExt cx="7192536" cy="2741554"/>
          </a:xfrm>
        </p:grpSpPr>
        <p:sp>
          <p:nvSpPr>
            <p:cNvPr id="7" name="动作按钮: 帮助 6">
              <a:hlinkClick r:id="" action="ppaction://noaction" highlightClick="1"/>
              <a:extLst>
                <a:ext uri="{FF2B5EF4-FFF2-40B4-BE49-F238E27FC236}">
                  <a16:creationId xmlns:a16="http://schemas.microsoft.com/office/drawing/2014/main" id="{E6940CAA-C3CE-4784-9820-0816A7D71025}"/>
                </a:ext>
              </a:extLst>
            </p:cNvPr>
            <p:cNvSpPr/>
            <p:nvPr/>
          </p:nvSpPr>
          <p:spPr>
            <a:xfrm>
              <a:off x="7605132" y="4393735"/>
              <a:ext cx="1505414" cy="1902756"/>
            </a:xfrm>
            <a:prstGeom prst="actionButtonHelp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altLang="en-US"/>
            </a:p>
          </p:txBody>
        </p:sp>
        <p:sp>
          <p:nvSpPr>
            <p:cNvPr id="8" name="箭头: 下 7">
              <a:extLst>
                <a:ext uri="{FF2B5EF4-FFF2-40B4-BE49-F238E27FC236}">
                  <a16:creationId xmlns:a16="http://schemas.microsoft.com/office/drawing/2014/main" id="{B3BC3007-09DF-4F70-8FC6-A9D4ECAD1B95}"/>
                </a:ext>
              </a:extLst>
            </p:cNvPr>
            <p:cNvSpPr/>
            <p:nvPr/>
          </p:nvSpPr>
          <p:spPr>
            <a:xfrm>
              <a:off x="7449014" y="3554937"/>
              <a:ext cx="802888" cy="70252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1EF67DF-584D-48BE-8161-A109D3CB9876}"/>
                </a:ext>
              </a:extLst>
            </p:cNvPr>
            <p:cNvSpPr txBox="1"/>
            <p:nvPr/>
          </p:nvSpPr>
          <p:spPr>
            <a:xfrm>
              <a:off x="1918010" y="4991170"/>
              <a:ext cx="593244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x-none" sz="4000" b="1" dirty="0"/>
                <a:t>How does it come out</a:t>
              </a:r>
              <a:endParaRPr lang="x-none" altLang="en-U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5532296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CD45BA3-DC3E-45EB-84A8-05EC7095A2A1}"/>
              </a:ext>
            </a:extLst>
          </p:cNvPr>
          <p:cNvGrpSpPr/>
          <p:nvPr/>
        </p:nvGrpSpPr>
        <p:grpSpPr>
          <a:xfrm>
            <a:off x="-10100" y="3780876"/>
            <a:ext cx="8664243" cy="3106350"/>
            <a:chOff x="-10100" y="3780876"/>
            <a:chExt cx="8664243" cy="3106350"/>
          </a:xfrm>
        </p:grpSpPr>
        <p:sp>
          <p:nvSpPr>
            <p:cNvPr id="3" name="流程图: 数据 2">
              <a:extLst>
                <a:ext uri="{FF2B5EF4-FFF2-40B4-BE49-F238E27FC236}">
                  <a16:creationId xmlns:a16="http://schemas.microsoft.com/office/drawing/2014/main" id="{50CF0A19-F592-4ECF-B176-A798757D3F3A}"/>
                </a:ext>
              </a:extLst>
            </p:cNvPr>
            <p:cNvSpPr/>
            <p:nvPr/>
          </p:nvSpPr>
          <p:spPr>
            <a:xfrm rot="18665197">
              <a:off x="203024" y="4686732"/>
              <a:ext cx="3102781" cy="1291069"/>
            </a:xfrm>
            <a:prstGeom prst="flowChartInputOutpu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altLang="en-US"/>
            </a:p>
          </p:txBody>
        </p:sp>
        <p:sp>
          <p:nvSpPr>
            <p:cNvPr id="42" name="Rectangle 22">
              <a:extLst>
                <a:ext uri="{FF2B5EF4-FFF2-40B4-BE49-F238E27FC236}">
                  <a16:creationId xmlns:a16="http://schemas.microsoft.com/office/drawing/2014/main" id="{49F857A0-2AE4-4F6F-94AC-D9ECD33D951A}"/>
                </a:ext>
              </a:extLst>
            </p:cNvPr>
            <p:cNvSpPr/>
            <p:nvPr/>
          </p:nvSpPr>
          <p:spPr>
            <a:xfrm>
              <a:off x="-10100" y="5607446"/>
              <a:ext cx="1275181" cy="127978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微软雅黑"/>
                  <a:cs typeface="+mn-ea"/>
                  <a:sym typeface="+mn-lt"/>
                </a:rPr>
                <a:t>05</a:t>
              </a:r>
            </a:p>
          </p:txBody>
        </p:sp>
        <p:sp>
          <p:nvSpPr>
            <p:cNvPr id="48" name="Pentagon 7">
              <a:extLst>
                <a:ext uri="{FF2B5EF4-FFF2-40B4-BE49-F238E27FC236}">
                  <a16:creationId xmlns:a16="http://schemas.microsoft.com/office/drawing/2014/main" id="{D4146F65-22F6-4DC6-9787-C6C022314887}"/>
                </a:ext>
              </a:extLst>
            </p:cNvPr>
            <p:cNvSpPr/>
            <p:nvPr/>
          </p:nvSpPr>
          <p:spPr>
            <a:xfrm>
              <a:off x="2633533" y="4530927"/>
              <a:ext cx="6020610" cy="709111"/>
            </a:xfrm>
            <a:prstGeom prst="homePlat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b="1" dirty="0">
                <a:cs typeface="+mn-ea"/>
                <a:sym typeface="+mn-lt"/>
              </a:rPr>
              <a:t>Content</a:t>
            </a:r>
            <a:endParaRPr lang="zh-CN" altLang="en-US" b="1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grpSp>
        <p:nvGrpSpPr>
          <p:cNvPr id="9" name="Group 27"/>
          <p:cNvGrpSpPr/>
          <p:nvPr/>
        </p:nvGrpSpPr>
        <p:grpSpPr>
          <a:xfrm>
            <a:off x="1265081" y="610664"/>
            <a:ext cx="1373925" cy="5032787"/>
            <a:chOff x="2897280" y="214999"/>
            <a:chExt cx="1065120" cy="4867342"/>
          </a:xfrm>
        </p:grpSpPr>
        <p:grpSp>
          <p:nvGrpSpPr>
            <p:cNvPr id="10" name="Group 18"/>
            <p:cNvGrpSpPr/>
            <p:nvPr/>
          </p:nvGrpSpPr>
          <p:grpSpPr>
            <a:xfrm>
              <a:off x="2897280" y="214999"/>
              <a:ext cx="1065120" cy="2439102"/>
              <a:chOff x="2897280" y="204839"/>
              <a:chExt cx="1065120" cy="2439102"/>
            </a:xfrm>
          </p:grpSpPr>
          <p:sp>
            <p:nvSpPr>
              <p:cNvPr id="14" name="Manual Input 10"/>
              <p:cNvSpPr/>
              <p:nvPr/>
            </p:nvSpPr>
            <p:spPr>
              <a:xfrm flipH="1">
                <a:off x="2897280" y="204839"/>
                <a:ext cx="1065120" cy="243910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5" name="Manual Input 10"/>
              <p:cNvSpPr/>
              <p:nvPr/>
            </p:nvSpPr>
            <p:spPr>
              <a:xfrm flipH="1">
                <a:off x="2897280" y="1424459"/>
                <a:ext cx="1065120" cy="121948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微软雅黑"/>
                  <a:cs typeface="+mn-ea"/>
                  <a:sym typeface="+mn-lt"/>
                </a:endParaRPr>
              </a:p>
            </p:txBody>
          </p:sp>
        </p:grpSp>
        <p:grpSp>
          <p:nvGrpSpPr>
            <p:cNvPr id="11" name="Group 19"/>
            <p:cNvGrpSpPr/>
            <p:nvPr/>
          </p:nvGrpSpPr>
          <p:grpSpPr>
            <a:xfrm flipV="1">
              <a:off x="2897280" y="2643239"/>
              <a:ext cx="1065120" cy="2439102"/>
              <a:chOff x="2897280" y="204839"/>
              <a:chExt cx="1065120" cy="2439102"/>
            </a:xfrm>
          </p:grpSpPr>
          <p:sp>
            <p:nvSpPr>
              <p:cNvPr id="12" name="Manual Input 10"/>
              <p:cNvSpPr/>
              <p:nvPr/>
            </p:nvSpPr>
            <p:spPr>
              <a:xfrm flipH="1">
                <a:off x="2897280" y="204839"/>
                <a:ext cx="1065120" cy="243910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13" name="Manual Input 10"/>
              <p:cNvSpPr/>
              <p:nvPr/>
            </p:nvSpPr>
            <p:spPr>
              <a:xfrm flipH="1">
                <a:off x="2897280" y="1424459"/>
                <a:ext cx="1065120" cy="1219482"/>
              </a:xfrm>
              <a:custGeom>
                <a:avLst/>
                <a:gdLst>
                  <a:gd name="connsiteX0" fmla="*/ 0 w 10000"/>
                  <a:gd name="connsiteY0" fmla="*/ 2000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0 w 10000"/>
                  <a:gd name="connsiteY4" fmla="*/ 2000 h 10000"/>
                  <a:gd name="connsiteX0" fmla="*/ 18 w 10000"/>
                  <a:gd name="connsiteY0" fmla="*/ 4474 h 10000"/>
                  <a:gd name="connsiteX1" fmla="*/ 10000 w 10000"/>
                  <a:gd name="connsiteY1" fmla="*/ 0 h 10000"/>
                  <a:gd name="connsiteX2" fmla="*/ 10000 w 10000"/>
                  <a:gd name="connsiteY2" fmla="*/ 10000 h 10000"/>
                  <a:gd name="connsiteX3" fmla="*/ 0 w 10000"/>
                  <a:gd name="connsiteY3" fmla="*/ 10000 h 10000"/>
                  <a:gd name="connsiteX4" fmla="*/ 18 w 10000"/>
                  <a:gd name="connsiteY4" fmla="*/ 4474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000" h="10000">
                    <a:moveTo>
                      <a:pt x="18" y="4474"/>
                    </a:moveTo>
                    <a:lnTo>
                      <a:pt x="10000" y="0"/>
                    </a:lnTo>
                    <a:lnTo>
                      <a:pt x="10000" y="10000"/>
                    </a:lnTo>
                    <a:lnTo>
                      <a:pt x="0" y="10000"/>
                    </a:lnTo>
                    <a:lnTo>
                      <a:pt x="18" y="4474"/>
                    </a:lnTo>
                    <a:close/>
                  </a:path>
                </a:pathLst>
              </a:cu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微软雅黑"/>
                  <a:cs typeface="+mn-ea"/>
                  <a:sym typeface="+mn-lt"/>
                </a:endParaRPr>
              </a:p>
            </p:txBody>
          </p:sp>
        </p:grpSp>
      </p:grpSp>
      <p:sp>
        <p:nvSpPr>
          <p:cNvPr id="16" name="Rectangle 22"/>
          <p:cNvSpPr/>
          <p:nvPr/>
        </p:nvSpPr>
        <p:spPr>
          <a:xfrm>
            <a:off x="0" y="1860783"/>
            <a:ext cx="1275181" cy="127978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+mn-ea"/>
                <a:sym typeface="+mn-lt"/>
              </a:rPr>
              <a:t>02</a:t>
            </a:r>
          </a:p>
        </p:txBody>
      </p:sp>
      <p:sp>
        <p:nvSpPr>
          <p:cNvPr id="17" name="Rectangle 23"/>
          <p:cNvSpPr/>
          <p:nvPr/>
        </p:nvSpPr>
        <p:spPr>
          <a:xfrm>
            <a:off x="0" y="3097993"/>
            <a:ext cx="1275181" cy="127978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+mn-ea"/>
                <a:sym typeface="+mn-lt"/>
              </a:rPr>
              <a:t>03</a:t>
            </a:r>
          </a:p>
        </p:txBody>
      </p:sp>
      <p:sp>
        <p:nvSpPr>
          <p:cNvPr id="18" name="Rectangle 24"/>
          <p:cNvSpPr/>
          <p:nvPr/>
        </p:nvSpPr>
        <p:spPr>
          <a:xfrm>
            <a:off x="0" y="4370299"/>
            <a:ext cx="1275181" cy="127978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微软雅黑"/>
                <a:cs typeface="+mn-ea"/>
                <a:sym typeface="+mn-lt"/>
              </a:rPr>
              <a:t>04</a:t>
            </a:r>
          </a:p>
        </p:txBody>
      </p:sp>
      <p:sp>
        <p:nvSpPr>
          <p:cNvPr id="19" name="Rectangle 25"/>
          <p:cNvSpPr/>
          <p:nvPr/>
        </p:nvSpPr>
        <p:spPr>
          <a:xfrm>
            <a:off x="0" y="610664"/>
            <a:ext cx="1275181" cy="12797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+mn-ea"/>
                <a:sym typeface="+mn-lt"/>
              </a:rPr>
              <a:t>01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633533" y="1739823"/>
            <a:ext cx="9423645" cy="709111"/>
            <a:chOff x="2633533" y="2142599"/>
            <a:chExt cx="9423645" cy="709111"/>
          </a:xfrm>
        </p:grpSpPr>
        <p:sp>
          <p:nvSpPr>
            <p:cNvPr id="8" name="Pentagon 16"/>
            <p:cNvSpPr/>
            <p:nvPr/>
          </p:nvSpPr>
          <p:spPr>
            <a:xfrm>
              <a:off x="2633533" y="2142599"/>
              <a:ext cx="8297390" cy="709111"/>
            </a:xfrm>
            <a:prstGeom prst="homePlat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3167792" y="2328666"/>
              <a:ext cx="165622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entury Gothic"/>
                  <a:ea typeface="微软雅黑"/>
                  <a:cs typeface="+mn-ea"/>
                  <a:sym typeface="+mn-lt"/>
                </a:rPr>
                <a:t>ABSTRACT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432287" y="2477465"/>
              <a:ext cx="8624891" cy="308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633535" y="2432500"/>
            <a:ext cx="9423643" cy="709111"/>
            <a:chOff x="2633535" y="2835276"/>
            <a:chExt cx="9423643" cy="709111"/>
          </a:xfrm>
        </p:grpSpPr>
        <p:sp>
          <p:nvSpPr>
            <p:cNvPr id="5" name="Pentagon 7"/>
            <p:cNvSpPr/>
            <p:nvPr/>
          </p:nvSpPr>
          <p:spPr>
            <a:xfrm>
              <a:off x="2633535" y="2835276"/>
              <a:ext cx="6368634" cy="709111"/>
            </a:xfrm>
            <a:prstGeom prst="homePlat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167792" y="3005100"/>
              <a:ext cx="235513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dirty="0">
                  <a:solidFill>
                    <a:srgbClr val="FFFFFF"/>
                  </a:solidFill>
                  <a:latin typeface="Century Gothic"/>
                  <a:ea typeface="微软雅黑"/>
                  <a:cs typeface="+mn-ea"/>
                  <a:sym typeface="+mn-lt"/>
                </a:rPr>
                <a:t>BACKGROUND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432287" y="3159270"/>
              <a:ext cx="8624891" cy="308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633533" y="3109998"/>
            <a:ext cx="9423645" cy="709111"/>
            <a:chOff x="2633533" y="3512774"/>
            <a:chExt cx="9423645" cy="709111"/>
          </a:xfrm>
        </p:grpSpPr>
        <p:sp>
          <p:nvSpPr>
            <p:cNvPr id="6" name="Pentagon 8"/>
            <p:cNvSpPr/>
            <p:nvPr/>
          </p:nvSpPr>
          <p:spPr>
            <a:xfrm>
              <a:off x="2633533" y="3512774"/>
              <a:ext cx="7077046" cy="709111"/>
            </a:xfrm>
            <a:prstGeom prst="homePlat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3170036" y="3639589"/>
              <a:ext cx="496321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0958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dirty="0">
                  <a:solidFill>
                    <a:srgbClr val="FFFFFF"/>
                  </a:solidFill>
                  <a:latin typeface="Century Gothic"/>
                  <a:ea typeface="微软雅黑"/>
                  <a:cs typeface="+mn-ea"/>
                  <a:sym typeface="+mn-lt"/>
                </a:rPr>
                <a:t>DIFFICULTIES</a:t>
              </a:r>
              <a:r>
                <a:rPr lang="zh-CN" altLang="en-US" sz="2400" b="1" dirty="0">
                  <a:solidFill>
                    <a:srgbClr val="FFFFFF"/>
                  </a:solidFill>
                  <a:latin typeface="Century Gothic"/>
                  <a:ea typeface="微软雅黑"/>
                  <a:cs typeface="+mn-ea"/>
                  <a:sym typeface="+mn-lt"/>
                </a:rPr>
                <a:t> </a:t>
              </a:r>
              <a:r>
                <a:rPr lang="en-US" altLang="zh-CN" sz="2400" b="1" dirty="0">
                  <a:solidFill>
                    <a:srgbClr val="FFFFFF"/>
                  </a:solidFill>
                  <a:latin typeface="Century Gothic"/>
                  <a:ea typeface="微软雅黑"/>
                  <a:cs typeface="+mn-ea"/>
                  <a:sym typeface="+mn-lt"/>
                </a:rPr>
                <a:t>AND</a:t>
              </a:r>
              <a:r>
                <a:rPr lang="zh-CN" altLang="en-US" sz="2400" b="1" dirty="0">
                  <a:solidFill>
                    <a:srgbClr val="FFFFFF"/>
                  </a:solidFill>
                  <a:latin typeface="Century Gothic"/>
                  <a:ea typeface="微软雅黑"/>
                  <a:cs typeface="+mn-ea"/>
                  <a:sym typeface="+mn-lt"/>
                </a:rPr>
                <a:t> </a:t>
              </a:r>
              <a:r>
                <a:rPr lang="en-US" altLang="zh-CN" sz="2400" b="1" dirty="0">
                  <a:solidFill>
                    <a:srgbClr val="FFFFFF"/>
                  </a:solidFill>
                  <a:latin typeface="Century Gothic"/>
                  <a:ea typeface="微软雅黑"/>
                  <a:cs typeface="+mn-ea"/>
                  <a:sym typeface="+mn-lt"/>
                </a:rPr>
                <a:t>IMPROVEMENT</a:t>
              </a:r>
              <a:endParaRPr lang="zh-CN" altLang="en-US" sz="2400" b="1" dirty="0">
                <a:solidFill>
                  <a:srgbClr val="FFFFFF"/>
                </a:solidFill>
                <a:latin typeface="Century Gothic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432287" y="3851947"/>
              <a:ext cx="8624891" cy="308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2633533" y="3810706"/>
            <a:ext cx="9423645" cy="709111"/>
            <a:chOff x="2633533" y="4213482"/>
            <a:chExt cx="9423645" cy="709111"/>
          </a:xfrm>
        </p:grpSpPr>
        <p:sp>
          <p:nvSpPr>
            <p:cNvPr id="7" name="Pentagon 9"/>
            <p:cNvSpPr/>
            <p:nvPr/>
          </p:nvSpPr>
          <p:spPr>
            <a:xfrm>
              <a:off x="2633533" y="4213482"/>
              <a:ext cx="5111200" cy="709111"/>
            </a:xfrm>
            <a:prstGeom prst="homePlat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089849" y="4350680"/>
              <a:ext cx="2309465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 defTabSz="609585">
                <a:defRPr/>
              </a:pPr>
              <a:r>
                <a:rPr lang="en-US" altLang="zh-CN" sz="2400" b="1" dirty="0">
                  <a:solidFill>
                    <a:srgbClr val="000000">
                      <a:lumMod val="85000"/>
                      <a:lumOff val="15000"/>
                    </a:srgbClr>
                  </a:solidFill>
                  <a:cs typeface="+mn-ea"/>
                  <a:sym typeface="+mn-lt"/>
                </a:rPr>
                <a:t>EXPERIMENTS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3432287" y="4537494"/>
              <a:ext cx="8624891" cy="308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just" defTabSz="609585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Century Gothic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18798B3B-E3B4-4499-8A5A-DBE4A041D41B}"/>
              </a:ext>
            </a:extLst>
          </p:cNvPr>
          <p:cNvSpPr txBox="1"/>
          <p:nvPr/>
        </p:nvSpPr>
        <p:spPr>
          <a:xfrm>
            <a:off x="3236343" y="4652595"/>
            <a:ext cx="23915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2400" b="1" dirty="0">
                <a:solidFill>
                  <a:schemeClr val="bg1"/>
                </a:solidFill>
              </a:rPr>
              <a:t>CONCLUSION</a:t>
            </a:r>
            <a:endParaRPr lang="x-none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92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65E858-C559-4A77-9EDA-42656F5E2E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5262033" cy="461434"/>
          </a:xfrm>
        </p:spPr>
        <p:txBody>
          <a:bodyPr/>
          <a:lstStyle/>
          <a:p>
            <a:r>
              <a:rPr lang="en-US" altLang="zh-CN" dirty="0">
                <a:solidFill>
                  <a:srgbClr val="FFC000"/>
                </a:solidFill>
                <a:cs typeface="+mn-ea"/>
                <a:sym typeface="+mn-lt"/>
              </a:rPr>
              <a:t>DIFFICULTIES</a:t>
            </a:r>
            <a:r>
              <a:rPr lang="zh-CN" altLang="en-US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rgbClr val="FFC000"/>
                </a:solidFill>
                <a:cs typeface="+mn-ea"/>
                <a:sym typeface="+mn-lt"/>
              </a:rPr>
              <a:t>AND</a:t>
            </a:r>
            <a:r>
              <a:rPr lang="zh-CN" altLang="en-US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rgbClr val="FFC000"/>
                </a:solidFill>
                <a:cs typeface="+mn-ea"/>
                <a:sym typeface="+mn-lt"/>
              </a:rPr>
              <a:t>IMPROVEMENT</a:t>
            </a:r>
            <a:endParaRPr lang="zh-CN" altLang="en-US" dirty="0">
              <a:solidFill>
                <a:srgbClr val="FFC000"/>
              </a:solidFill>
              <a:cs typeface="+mn-ea"/>
              <a:sym typeface="+mn-lt"/>
            </a:endParaRPr>
          </a:p>
          <a:p>
            <a:endParaRPr lang="x-none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EEC4D3-77BD-4292-96A4-A071C8407FE1}"/>
              </a:ext>
            </a:extLst>
          </p:cNvPr>
          <p:cNvSpPr txBox="1"/>
          <p:nvPr/>
        </p:nvSpPr>
        <p:spPr>
          <a:xfrm>
            <a:off x="833966" y="942413"/>
            <a:ext cx="33565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2800" dirty="0"/>
              <a:t>Gradient penalty</a:t>
            </a:r>
            <a:endParaRPr lang="x-none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61D4CC-CE8E-43AF-8BCC-B8A1F7ED4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9643"/>
          <a:stretch/>
        </p:blipFill>
        <p:spPr>
          <a:xfrm>
            <a:off x="-4897121" y="1659905"/>
            <a:ext cx="4584895" cy="17690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809F63-68D6-40AF-8FFF-5406C494D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032" b="2758"/>
          <a:stretch/>
        </p:blipFill>
        <p:spPr>
          <a:xfrm>
            <a:off x="826800" y="1654115"/>
            <a:ext cx="4584895" cy="1769096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6FB877C3-58D4-4EE1-8F3D-CCB145B7E8B0}"/>
              </a:ext>
            </a:extLst>
          </p:cNvPr>
          <p:cNvGrpSpPr/>
          <p:nvPr/>
        </p:nvGrpSpPr>
        <p:grpSpPr>
          <a:xfrm>
            <a:off x="664028" y="3668486"/>
            <a:ext cx="5018315" cy="2800767"/>
            <a:chOff x="664028" y="3668486"/>
            <a:chExt cx="5018315" cy="2800767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B5E98B4-BC47-4AA6-A257-01513D3377C1}"/>
                </a:ext>
              </a:extLst>
            </p:cNvPr>
            <p:cNvSpPr txBox="1"/>
            <p:nvPr/>
          </p:nvSpPr>
          <p:spPr>
            <a:xfrm>
              <a:off x="664028" y="3668486"/>
              <a:ext cx="5018315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x-none" sz="2800" b="1" dirty="0"/>
                <a:t>WGAN:</a:t>
              </a:r>
              <a:endParaRPr lang="en-US" altLang="x-none" sz="2800" b="1" dirty="0">
                <a:latin typeface="Arial" panose="020B0604020202020204" pitchFamily="34" charset="0"/>
              </a:endParaRPr>
            </a:p>
            <a:p>
              <a:pPr algn="ctr"/>
              <a:r>
                <a:rPr lang="en-US" altLang="x-none" sz="2800" dirty="0">
                  <a:solidFill>
                    <a:srgbClr val="222222"/>
                  </a:solidFill>
                  <a:latin typeface="Arial" panose="020B0604020202020204" pitchFamily="34" charset="0"/>
                </a:rPr>
                <a:t>Lipschitz constant  K</a:t>
              </a:r>
            </a:p>
            <a:p>
              <a:endParaRPr lang="x-none" altLang="en-US" dirty="0"/>
            </a:p>
            <a:p>
              <a:endParaRPr lang="en-US" altLang="x-none" dirty="0"/>
            </a:p>
            <a:p>
              <a:pPr algn="ctr"/>
              <a:r>
                <a:rPr lang="en-US" altLang="x-none" sz="2400" dirty="0">
                  <a:highlight>
                    <a:srgbClr val="FFFF00"/>
                  </a:highlight>
                </a:rPr>
                <a:t>slow down the speed of gradient descend</a:t>
              </a:r>
            </a:p>
            <a:p>
              <a:endParaRPr lang="en-US" altLang="x-none" dirty="0"/>
            </a:p>
            <a:p>
              <a:endParaRPr lang="x-none" altLang="en-US" dirty="0"/>
            </a:p>
          </p:txBody>
        </p:sp>
        <p:sp>
          <p:nvSpPr>
            <p:cNvPr id="8" name="箭头: 下 7">
              <a:extLst>
                <a:ext uri="{FF2B5EF4-FFF2-40B4-BE49-F238E27FC236}">
                  <a16:creationId xmlns:a16="http://schemas.microsoft.com/office/drawing/2014/main" id="{A66AB048-F861-4F0A-8768-9031EBA8CB02}"/>
                </a:ext>
              </a:extLst>
            </p:cNvPr>
            <p:cNvSpPr/>
            <p:nvPr/>
          </p:nvSpPr>
          <p:spPr>
            <a:xfrm>
              <a:off x="2781300" y="4655212"/>
              <a:ext cx="402771" cy="413657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658433E-3413-4C50-833C-A39763C0296E}"/>
              </a:ext>
            </a:extLst>
          </p:cNvPr>
          <p:cNvSpPr txBox="1"/>
          <p:nvPr/>
        </p:nvSpPr>
        <p:spPr>
          <a:xfrm>
            <a:off x="6405499" y="870339"/>
            <a:ext cx="56511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2400" b="1" dirty="0"/>
              <a:t>D(Discriminator) goals:</a:t>
            </a:r>
          </a:p>
          <a:p>
            <a:pPr marL="342900" indent="-342900">
              <a:buAutoNum type="arabicPeriod"/>
            </a:pPr>
            <a:r>
              <a:rPr lang="en-US" altLang="x-none" sz="2400" dirty="0"/>
              <a:t>Discriminate the real and the fake</a:t>
            </a:r>
          </a:p>
          <a:p>
            <a:pPr marL="342900" indent="-342900">
              <a:buAutoNum type="arabicPeriod"/>
            </a:pPr>
            <a:r>
              <a:rPr lang="en-US" altLang="x-none" sz="2400" dirty="0"/>
              <a:t>Satisfying the limitation K</a:t>
            </a:r>
          </a:p>
          <a:p>
            <a:pPr marL="342900" indent="-342900">
              <a:buAutoNum type="arabicPeriod"/>
            </a:pPr>
            <a:endParaRPr lang="en-US" altLang="x-none" sz="2400" dirty="0"/>
          </a:p>
          <a:p>
            <a:pPr marL="342900" indent="-342900">
              <a:buAutoNum type="arabicPeriod"/>
            </a:pPr>
            <a:endParaRPr lang="en-US" altLang="x-none" sz="2400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91CD648-9FF7-410D-B393-F70ABAF26402}"/>
              </a:ext>
            </a:extLst>
          </p:cNvPr>
          <p:cNvGrpSpPr/>
          <p:nvPr/>
        </p:nvGrpSpPr>
        <p:grpSpPr>
          <a:xfrm>
            <a:off x="6558645" y="2578754"/>
            <a:ext cx="5584370" cy="3613500"/>
            <a:chOff x="6558645" y="2578754"/>
            <a:chExt cx="5584370" cy="3613500"/>
          </a:xfrm>
        </p:grpSpPr>
        <p:sp>
          <p:nvSpPr>
            <p:cNvPr id="11" name="箭头: 下 10">
              <a:extLst>
                <a:ext uri="{FF2B5EF4-FFF2-40B4-BE49-F238E27FC236}">
                  <a16:creationId xmlns:a16="http://schemas.microsoft.com/office/drawing/2014/main" id="{FD8DF6DB-BAB6-4367-96FB-EB1529D5DAD7}"/>
                </a:ext>
              </a:extLst>
            </p:cNvPr>
            <p:cNvSpPr/>
            <p:nvPr/>
          </p:nvSpPr>
          <p:spPr>
            <a:xfrm>
              <a:off x="8969830" y="2578754"/>
              <a:ext cx="522514" cy="660154"/>
            </a:xfrm>
            <a:prstGeom prst="down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altLang="en-US" dirty="0"/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7BADFA4F-5429-4B4D-B899-B084603127CB}"/>
                </a:ext>
              </a:extLst>
            </p:cNvPr>
            <p:cNvGrpSpPr/>
            <p:nvPr/>
          </p:nvGrpSpPr>
          <p:grpSpPr>
            <a:xfrm>
              <a:off x="6558645" y="3668486"/>
              <a:ext cx="5584370" cy="2523768"/>
              <a:chOff x="6558645" y="3668486"/>
              <a:chExt cx="5584370" cy="2523768"/>
            </a:xfrm>
          </p:grpSpPr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CA113963-F026-43EC-9C91-03F2533C0652}"/>
                  </a:ext>
                </a:extLst>
              </p:cNvPr>
              <p:cNvSpPr txBox="1"/>
              <p:nvPr/>
            </p:nvSpPr>
            <p:spPr>
              <a:xfrm>
                <a:off x="6558645" y="3668486"/>
                <a:ext cx="5584370" cy="2523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b="1" dirty="0"/>
                  <a:t>Conclusion</a:t>
                </a:r>
                <a:r>
                  <a:rPr lang="zh-CN" altLang="en-US" sz="2800" b="1" dirty="0"/>
                  <a:t>：</a:t>
                </a:r>
                <a:endParaRPr lang="en-US" altLang="zh-CN" sz="2800" b="1" dirty="0"/>
              </a:p>
              <a:p>
                <a:r>
                  <a:rPr lang="en-US" altLang="zh-CN" sz="2800" dirty="0"/>
                  <a:t>Closer to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the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defined constant,</a:t>
                </a:r>
              </a:p>
              <a:p>
                <a:r>
                  <a:rPr lang="en-US" altLang="x-none" sz="2800" dirty="0"/>
                  <a:t>the better.</a:t>
                </a:r>
              </a:p>
              <a:p>
                <a:endParaRPr lang="en-US" altLang="x-none" sz="2800" dirty="0"/>
              </a:p>
              <a:p>
                <a:r>
                  <a:rPr lang="en-US" altLang="x-none" sz="2800" dirty="0"/>
                  <a:t>Minimize</a:t>
                </a:r>
              </a:p>
              <a:p>
                <a:endParaRPr lang="x-none" altLang="en-US" dirty="0"/>
              </a:p>
            </p:txBody>
          </p:sp>
          <p:pic>
            <p:nvPicPr>
              <p:cNvPr id="16" name="图片 15">
                <a:extLst>
                  <a:ext uri="{FF2B5EF4-FFF2-40B4-BE49-F238E27FC236}">
                    <a16:creationId xmlns:a16="http://schemas.microsoft.com/office/drawing/2014/main" id="{CDC8C5E2-08B6-4FD6-B678-354EABDC1A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85415" y="5293596"/>
                <a:ext cx="2743200" cy="6096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76329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3F117A2-7B11-47F3-9D2E-7745C76AC0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5262034" cy="461434"/>
          </a:xfrm>
        </p:spPr>
        <p:txBody>
          <a:bodyPr/>
          <a:lstStyle/>
          <a:p>
            <a:r>
              <a:rPr lang="en-US" altLang="zh-CN" dirty="0">
                <a:solidFill>
                  <a:srgbClr val="FFC000"/>
                </a:solidFill>
                <a:cs typeface="+mn-ea"/>
                <a:sym typeface="+mn-lt"/>
              </a:rPr>
              <a:t>DIFFICULTIES</a:t>
            </a:r>
            <a:r>
              <a:rPr lang="zh-CN" altLang="en-US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rgbClr val="FFC000"/>
                </a:solidFill>
                <a:cs typeface="+mn-ea"/>
                <a:sym typeface="+mn-lt"/>
              </a:rPr>
              <a:t>AND</a:t>
            </a:r>
            <a:r>
              <a:rPr lang="zh-CN" altLang="en-US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rgbClr val="FFC000"/>
                </a:solidFill>
                <a:cs typeface="+mn-ea"/>
                <a:sym typeface="+mn-lt"/>
              </a:rPr>
              <a:t>IMPROVEMENT</a:t>
            </a:r>
            <a:endParaRPr lang="zh-CN" altLang="en-US" dirty="0">
              <a:solidFill>
                <a:srgbClr val="FFC000"/>
              </a:solidFill>
              <a:cs typeface="+mn-ea"/>
              <a:sym typeface="+mn-lt"/>
            </a:endParaRPr>
          </a:p>
          <a:p>
            <a:endParaRPr lang="x-none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EFFE637-64AC-4F0C-8E1A-F31E2647F707}"/>
              </a:ext>
            </a:extLst>
          </p:cNvPr>
          <p:cNvSpPr/>
          <p:nvPr/>
        </p:nvSpPr>
        <p:spPr>
          <a:xfrm>
            <a:off x="833967" y="1996600"/>
            <a:ext cx="3563862" cy="1023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x-none" sz="3600" b="1" dirty="0"/>
              <a:t>WGAN</a:t>
            </a:r>
            <a:endParaRPr lang="x-none" altLang="en-US" sz="36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B97EAD-C0AE-4ACC-9CB2-EFEA0F3CA2C4}"/>
              </a:ext>
            </a:extLst>
          </p:cNvPr>
          <p:cNvSpPr/>
          <p:nvPr/>
        </p:nvSpPr>
        <p:spPr>
          <a:xfrm>
            <a:off x="833967" y="3548743"/>
            <a:ext cx="3563862" cy="1023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x-none" sz="3600" b="1" dirty="0"/>
              <a:t>WGAN-GP</a:t>
            </a:r>
            <a:endParaRPr lang="x-none" altLang="en-US" sz="3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957DD9-8430-4496-B6F2-091CF18C8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728" y="2260859"/>
            <a:ext cx="6841583" cy="5945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880D0E-60D9-4908-A83E-D418EDD6D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728" y="3507652"/>
            <a:ext cx="6841583" cy="109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10371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3F117A2-7B11-47F3-9D2E-7745C76AC0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3966" y="51718"/>
            <a:ext cx="5262034" cy="461434"/>
          </a:xfrm>
        </p:spPr>
        <p:txBody>
          <a:bodyPr/>
          <a:lstStyle/>
          <a:p>
            <a:r>
              <a:rPr lang="en-US" altLang="zh-CN" dirty="0">
                <a:solidFill>
                  <a:srgbClr val="FFC000"/>
                </a:solidFill>
                <a:cs typeface="+mn-ea"/>
                <a:sym typeface="+mn-lt"/>
              </a:rPr>
              <a:t>DIFFICULTIES</a:t>
            </a:r>
            <a:r>
              <a:rPr lang="zh-CN" altLang="en-US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rgbClr val="FFC000"/>
                </a:solidFill>
                <a:cs typeface="+mn-ea"/>
                <a:sym typeface="+mn-lt"/>
              </a:rPr>
              <a:t>AND</a:t>
            </a:r>
            <a:r>
              <a:rPr lang="zh-CN" altLang="en-US" dirty="0">
                <a:solidFill>
                  <a:srgbClr val="FFC000"/>
                </a:solidFill>
                <a:cs typeface="+mn-ea"/>
                <a:sym typeface="+mn-lt"/>
              </a:rPr>
              <a:t> </a:t>
            </a:r>
            <a:r>
              <a:rPr lang="en-US" altLang="zh-CN" dirty="0">
                <a:solidFill>
                  <a:srgbClr val="FFC000"/>
                </a:solidFill>
                <a:cs typeface="+mn-ea"/>
                <a:sym typeface="+mn-lt"/>
              </a:rPr>
              <a:t>IMPROVEMENT</a:t>
            </a:r>
            <a:endParaRPr lang="zh-CN" altLang="en-US" dirty="0">
              <a:solidFill>
                <a:srgbClr val="FFC000"/>
              </a:solidFill>
              <a:cs typeface="+mn-ea"/>
              <a:sym typeface="+mn-lt"/>
            </a:endParaRPr>
          </a:p>
          <a:p>
            <a:endParaRPr lang="x-none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EFFE637-64AC-4F0C-8E1A-F31E2647F707}"/>
              </a:ext>
            </a:extLst>
          </p:cNvPr>
          <p:cNvSpPr/>
          <p:nvPr/>
        </p:nvSpPr>
        <p:spPr>
          <a:xfrm>
            <a:off x="833967" y="1223714"/>
            <a:ext cx="3563862" cy="1023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x-none" sz="3600" b="1" dirty="0"/>
              <a:t>WGAN</a:t>
            </a:r>
            <a:endParaRPr lang="x-none" altLang="en-US" sz="36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EB97EAD-C0AE-4ACC-9CB2-EFEA0F3CA2C4}"/>
              </a:ext>
            </a:extLst>
          </p:cNvPr>
          <p:cNvSpPr/>
          <p:nvPr/>
        </p:nvSpPr>
        <p:spPr>
          <a:xfrm>
            <a:off x="833967" y="5138057"/>
            <a:ext cx="3563862" cy="1023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x-none" sz="3600" b="1" dirty="0"/>
              <a:t>WGAN-GP</a:t>
            </a:r>
            <a:endParaRPr lang="x-none" altLang="en-US" sz="3600" b="1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957DD9-8430-4496-B6F2-091CF18C8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0728" y="1487973"/>
            <a:ext cx="6841583" cy="5945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880D0E-60D9-4908-A83E-D418EDD6D6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728" y="5096966"/>
            <a:ext cx="6841583" cy="109548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C3B6B93-CE5B-48A7-B05B-0F79E505B241}"/>
              </a:ext>
            </a:extLst>
          </p:cNvPr>
          <p:cNvCxnSpPr/>
          <p:nvPr/>
        </p:nvCxnSpPr>
        <p:spPr>
          <a:xfrm>
            <a:off x="2688771" y="2427515"/>
            <a:ext cx="0" cy="2383971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A706F7CE-869A-4BE2-BFCD-EFED8D761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983" y="3178249"/>
            <a:ext cx="49053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875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B7AFE0-86C2-498D-83F9-32CABF18DB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82343" y="3012924"/>
            <a:ext cx="5781392" cy="1090991"/>
          </a:xfrm>
        </p:spPr>
        <p:txBody>
          <a:bodyPr/>
          <a:lstStyle/>
          <a:p>
            <a:r>
              <a:rPr lang="en-US" altLang="zh-CN" dirty="0">
                <a:solidFill>
                  <a:srgbClr val="FFC000"/>
                </a:solidFill>
                <a:cs typeface="+mn-ea"/>
                <a:sym typeface="+mn-lt"/>
              </a:rPr>
              <a:t>EXPERIMENTS</a:t>
            </a:r>
          </a:p>
        </p:txBody>
      </p:sp>
    </p:spTree>
    <p:extLst>
      <p:ext uri="{BB962C8B-B14F-4D97-AF65-F5344CB8AC3E}">
        <p14:creationId xmlns:p14="http://schemas.microsoft.com/office/powerpoint/2010/main" val="112556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GENERATED</a:t>
            </a:r>
            <a:r>
              <a:rPr kumimoji="1" lang="en-CA" altLang="zh-CN" dirty="0"/>
              <a:t> IMAGES</a:t>
            </a:r>
            <a:endParaRPr kumimoji="1" lang="zh-CN" altLang="en-US" dirty="0"/>
          </a:p>
        </p:txBody>
      </p:sp>
      <p:pic>
        <p:nvPicPr>
          <p:cNvPr id="3" name="内容占位符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5374" y="836578"/>
            <a:ext cx="8198661" cy="5572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768143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GENERATED</a:t>
            </a:r>
            <a:r>
              <a:rPr kumimoji="1" lang="en-CA" altLang="zh-CN" dirty="0"/>
              <a:t> IMAGES</a:t>
            </a:r>
            <a:endParaRPr kumimoji="1" lang="zh-CN" altLang="en-US" dirty="0"/>
          </a:p>
        </p:txBody>
      </p:sp>
      <p:pic>
        <p:nvPicPr>
          <p:cNvPr id="3" name="内容占位符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813" y="755584"/>
            <a:ext cx="7607030" cy="580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CA" altLang="zh-CN" dirty="0"/>
              <a:t>ADVANTAGE</a:t>
            </a:r>
            <a:endParaRPr kumimoji="1" lang="zh-CN" altLang="en-US" dirty="0"/>
          </a:p>
        </p:txBody>
      </p:sp>
      <p:sp>
        <p:nvSpPr>
          <p:cNvPr id="3" name="任意多边形: 形状 10">
            <a:extLst>
              <a:ext uri="{FF2B5EF4-FFF2-40B4-BE49-F238E27FC236}">
                <a16:creationId xmlns:a16="http://schemas.microsoft.com/office/drawing/2014/main" id="{CC548661-D25B-48FA-91D9-24EE61BF722E}"/>
              </a:ext>
            </a:extLst>
          </p:cNvPr>
          <p:cNvSpPr/>
          <p:nvPr/>
        </p:nvSpPr>
        <p:spPr>
          <a:xfrm>
            <a:off x="1144720" y="1404111"/>
            <a:ext cx="9948279" cy="1247649"/>
          </a:xfrm>
          <a:custGeom>
            <a:avLst/>
            <a:gdLst>
              <a:gd name="connsiteX0" fmla="*/ 0 w 9948279"/>
              <a:gd name="connsiteY0" fmla="*/ 0 h 1838648"/>
              <a:gd name="connsiteX1" fmla="*/ 9948279 w 9948279"/>
              <a:gd name="connsiteY1" fmla="*/ 0 h 1838648"/>
              <a:gd name="connsiteX2" fmla="*/ 9948279 w 9948279"/>
              <a:gd name="connsiteY2" fmla="*/ 1838648 h 1838648"/>
              <a:gd name="connsiteX3" fmla="*/ 0 w 9948279"/>
              <a:gd name="connsiteY3" fmla="*/ 1838648 h 1838648"/>
              <a:gd name="connsiteX4" fmla="*/ 0 w 9948279"/>
              <a:gd name="connsiteY4" fmla="*/ 0 h 1838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8279" h="1838648">
                <a:moveTo>
                  <a:pt x="0" y="0"/>
                </a:moveTo>
                <a:lnTo>
                  <a:pt x="9948279" y="0"/>
                </a:lnTo>
                <a:lnTo>
                  <a:pt x="9948279" y="1838648"/>
                </a:lnTo>
                <a:lnTo>
                  <a:pt x="0" y="18386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5858" tIns="26670" rIns="149352" bIns="26670" numCol="1" spcCol="1270" anchor="t" anchorCtr="0">
            <a:noAutofit/>
          </a:bodyPr>
          <a:lstStyle/>
          <a:p>
            <a:pPr marL="228600" lvl="1" indent="-228600" defTabSz="933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kumimoji="1" lang="en-CA" altLang="zh-CN" sz="2600" dirty="0"/>
              <a:t>The advantage of WGAN-GP is improved training speed and sample quality</a:t>
            </a:r>
          </a:p>
          <a:p>
            <a:pPr marL="228600" lvl="1" indent="-228600" defTabSz="933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kumimoji="1" lang="en-CA" altLang="zh-CN" sz="2600" dirty="0"/>
              <a:t>Use Inception Score to measure model performance:</a:t>
            </a:r>
          </a:p>
          <a:p>
            <a:pPr marL="228600" lvl="1" indent="-228600" defTabSz="933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endParaRPr kumimoji="1" lang="en-CA" altLang="zh-CN" sz="2600" dirty="0"/>
          </a:p>
          <a:p>
            <a:pPr marL="228600" lvl="1" indent="-228600" algn="l" defTabSz="933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Char char="•"/>
            </a:pPr>
            <a:endParaRPr lang="en-CA" altLang="en-US" sz="26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entury Gothic"/>
              <a:ea typeface="微软雅黑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190" y="3026036"/>
            <a:ext cx="6792410" cy="1018862"/>
          </a:xfrm>
          <a:prstGeom prst="rect">
            <a:avLst/>
          </a:prstGeom>
        </p:spPr>
      </p:pic>
      <p:sp>
        <p:nvSpPr>
          <p:cNvPr id="6" name="对话气泡: 矩形 5">
            <a:extLst>
              <a:ext uri="{FF2B5EF4-FFF2-40B4-BE49-F238E27FC236}">
                <a16:creationId xmlns:a16="http://schemas.microsoft.com/office/drawing/2014/main" id="{D410F303-56F3-4A70-8F40-328348936D33}"/>
              </a:ext>
            </a:extLst>
          </p:cNvPr>
          <p:cNvSpPr/>
          <p:nvPr/>
        </p:nvSpPr>
        <p:spPr>
          <a:xfrm>
            <a:off x="3947532" y="4244279"/>
            <a:ext cx="3496732" cy="1018862"/>
          </a:xfrm>
          <a:prstGeom prst="wedgeRectCallout">
            <a:avLst>
              <a:gd name="adj1" fmla="val 47780"/>
              <a:gd name="adj2" fmla="val -9421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CA" altLang="zh-CN" sz="2400" dirty="0">
              <a:solidFill>
                <a:schemeClr val="tx1"/>
              </a:solidFill>
            </a:endParaRPr>
          </a:p>
          <a:p>
            <a:pPr algn="ctr"/>
            <a:r>
              <a:rPr kumimoji="1" lang="en-CA" altLang="zh-CN" sz="2400" dirty="0">
                <a:solidFill>
                  <a:schemeClr val="tx1"/>
                </a:solidFill>
              </a:rPr>
              <a:t>The </a:t>
            </a:r>
            <a:r>
              <a:rPr kumimoji="1" lang="en-CA" altLang="zh-CN" sz="2400" dirty="0">
                <a:solidFill>
                  <a:schemeClr val="tx1"/>
                </a:solidFill>
                <a:highlight>
                  <a:srgbClr val="FFFF00"/>
                </a:highlight>
              </a:rPr>
              <a:t>quality</a:t>
            </a:r>
            <a:r>
              <a:rPr kumimoji="1" lang="en-CA" altLang="zh-CN" sz="2400" dirty="0">
                <a:solidFill>
                  <a:schemeClr val="tx1"/>
                </a:solidFill>
              </a:rPr>
              <a:t> of the generated images</a:t>
            </a:r>
          </a:p>
          <a:p>
            <a:pPr algn="ctr"/>
            <a:endParaRPr lang="x-none" altLang="en-US" sz="2400" dirty="0">
              <a:solidFill>
                <a:schemeClr val="tx1"/>
              </a:solidFill>
            </a:endParaRPr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726DF94D-D054-425C-98F8-005D1413DC2D}"/>
              </a:ext>
            </a:extLst>
          </p:cNvPr>
          <p:cNvSpPr/>
          <p:nvPr/>
        </p:nvSpPr>
        <p:spPr>
          <a:xfrm>
            <a:off x="8129238" y="4244280"/>
            <a:ext cx="3713356" cy="1018861"/>
          </a:xfrm>
          <a:prstGeom prst="wedgeRectCallout">
            <a:avLst>
              <a:gd name="adj1" fmla="val -36162"/>
              <a:gd name="adj2" fmla="val -9569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1" algn="ctr" defTabSz="933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</a:pPr>
            <a:r>
              <a:rPr kumimoji="1" lang="en-CA" altLang="zh-CN" sz="2400" dirty="0">
                <a:solidFill>
                  <a:schemeClr val="tx1"/>
                </a:solidFill>
              </a:rPr>
              <a:t>The </a:t>
            </a:r>
            <a:r>
              <a:rPr kumimoji="1" lang="en-CA" altLang="zh-CN" sz="2400" dirty="0">
                <a:solidFill>
                  <a:schemeClr val="tx1"/>
                </a:solidFill>
                <a:highlight>
                  <a:srgbClr val="FFFF00"/>
                </a:highlight>
              </a:rPr>
              <a:t>diversity</a:t>
            </a:r>
            <a:r>
              <a:rPr kumimoji="1" lang="en-CA" altLang="zh-CN" sz="2400" dirty="0">
                <a:solidFill>
                  <a:schemeClr val="tx1"/>
                </a:solidFill>
              </a:rPr>
              <a:t> of the generated images</a:t>
            </a:r>
          </a:p>
        </p:txBody>
      </p:sp>
      <p:sp>
        <p:nvSpPr>
          <p:cNvPr id="10" name="任意多边形: 形状 10">
            <a:extLst>
              <a:ext uri="{FF2B5EF4-FFF2-40B4-BE49-F238E27FC236}">
                <a16:creationId xmlns:a16="http://schemas.microsoft.com/office/drawing/2014/main" id="{6EA1F092-6B7F-4BFD-A361-0DA1D33AA5EC}"/>
              </a:ext>
            </a:extLst>
          </p:cNvPr>
          <p:cNvSpPr/>
          <p:nvPr/>
        </p:nvSpPr>
        <p:spPr>
          <a:xfrm>
            <a:off x="1129855" y="5470582"/>
            <a:ext cx="9948279" cy="874459"/>
          </a:xfrm>
          <a:custGeom>
            <a:avLst/>
            <a:gdLst>
              <a:gd name="connsiteX0" fmla="*/ 0 w 9948279"/>
              <a:gd name="connsiteY0" fmla="*/ 0 h 1838648"/>
              <a:gd name="connsiteX1" fmla="*/ 9948279 w 9948279"/>
              <a:gd name="connsiteY1" fmla="*/ 0 h 1838648"/>
              <a:gd name="connsiteX2" fmla="*/ 9948279 w 9948279"/>
              <a:gd name="connsiteY2" fmla="*/ 1838648 h 1838648"/>
              <a:gd name="connsiteX3" fmla="*/ 0 w 9948279"/>
              <a:gd name="connsiteY3" fmla="*/ 1838648 h 1838648"/>
              <a:gd name="connsiteX4" fmla="*/ 0 w 9948279"/>
              <a:gd name="connsiteY4" fmla="*/ 0 h 1838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48279" h="1838648">
                <a:moveTo>
                  <a:pt x="0" y="0"/>
                </a:moveTo>
                <a:lnTo>
                  <a:pt x="9948279" y="0"/>
                </a:lnTo>
                <a:lnTo>
                  <a:pt x="9948279" y="1838648"/>
                </a:lnTo>
                <a:lnTo>
                  <a:pt x="0" y="183864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15858" tIns="26670" rIns="149352" bIns="26670" numCol="1" spcCol="1270" anchor="t" anchorCtr="0">
            <a:noAutofit/>
          </a:bodyPr>
          <a:lstStyle/>
          <a:p>
            <a:pPr marL="228600" lvl="1" indent="-228600" defTabSz="933450">
              <a:lnSpc>
                <a:spcPct val="90000"/>
              </a:lnSpc>
              <a:spcBef>
                <a:spcPct val="0"/>
              </a:spcBef>
              <a:spcAft>
                <a:spcPct val="20000"/>
              </a:spcAft>
              <a:buFontTx/>
              <a:buChar char="•"/>
            </a:pPr>
            <a:r>
              <a:rPr kumimoji="1" lang="en-CA" altLang="zh-CN" sz="2600" dirty="0"/>
              <a:t>Higher value of Inception Score indicates relatively better performance</a:t>
            </a:r>
            <a:endParaRPr lang="en-CA" altLang="en-US" sz="2600" b="0" i="0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833371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 animBg="1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CA" altLang="zh-CN" dirty="0"/>
              <a:t>COMPARISON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7768"/>
            <a:ext cx="12192000" cy="5084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286294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A6E6CE-CE2A-6249-84B5-1B4BE0A69B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Cost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777E36-45D6-304F-9402-45D371F1FFF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997" y="2018541"/>
            <a:ext cx="4451275" cy="30564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A95DF98-46B4-3E4C-8FC7-2803D39FD92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997" y="2018541"/>
            <a:ext cx="4451275" cy="315313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32F5094-304A-8E4C-8961-F410195C1AE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2" y="2040769"/>
            <a:ext cx="4665894" cy="315313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511BEBA-B7C7-FC4D-A17D-D404FE7371FC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2" y="2040770"/>
            <a:ext cx="4665894" cy="315313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0689459-06AA-044D-9E3A-A85857C8CA99}"/>
              </a:ext>
            </a:extLst>
          </p:cNvPr>
          <p:cNvSpPr txBox="1"/>
          <p:nvPr/>
        </p:nvSpPr>
        <p:spPr>
          <a:xfrm>
            <a:off x="1792046" y="1294764"/>
            <a:ext cx="2725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/>
              <a:t>Wgan-gp</a:t>
            </a:r>
            <a:endParaRPr lang="en-US" sz="36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DAD1B1-F84B-A244-9643-8C8B9D5E0E14}"/>
              </a:ext>
            </a:extLst>
          </p:cNvPr>
          <p:cNvSpPr txBox="1"/>
          <p:nvPr/>
        </p:nvSpPr>
        <p:spPr>
          <a:xfrm>
            <a:off x="8544056" y="1275182"/>
            <a:ext cx="1579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/>
              <a:t>Wgan</a:t>
            </a:r>
            <a:endParaRPr lang="en-US" sz="36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9288346-0349-2A4F-B03F-0644FCF27DDB}"/>
              </a:ext>
            </a:extLst>
          </p:cNvPr>
          <p:cNvSpPr txBox="1"/>
          <p:nvPr/>
        </p:nvSpPr>
        <p:spPr>
          <a:xfrm>
            <a:off x="3657203" y="5563236"/>
            <a:ext cx="46658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No</a:t>
            </a:r>
            <a:r>
              <a:rPr lang="zh-CN" altLang="en-US" sz="2800" dirty="0"/>
              <a:t> </a:t>
            </a:r>
            <a:r>
              <a:rPr lang="en-US" altLang="zh-CN" sz="2800" dirty="0"/>
              <a:t>overfitting,</a:t>
            </a:r>
            <a:r>
              <a:rPr lang="zh-CN" altLang="en-US" sz="2800" dirty="0"/>
              <a:t> </a:t>
            </a:r>
            <a:r>
              <a:rPr lang="en-US" altLang="zh-CN" sz="2800" dirty="0"/>
              <a:t>train-cost</a:t>
            </a:r>
            <a:r>
              <a:rPr lang="zh-CN" altLang="en-US" sz="2800" dirty="0"/>
              <a:t> </a:t>
            </a:r>
            <a:r>
              <a:rPr lang="en-US" altLang="zh-CN" sz="2800" dirty="0"/>
              <a:t>and</a:t>
            </a:r>
            <a:r>
              <a:rPr lang="zh-CN" altLang="en-US" sz="2800" dirty="0"/>
              <a:t> </a:t>
            </a:r>
            <a:r>
              <a:rPr lang="en-US" altLang="zh-CN" sz="2800" dirty="0"/>
              <a:t>valid-cost</a:t>
            </a:r>
            <a:r>
              <a:rPr lang="zh-CN" altLang="en-US" sz="2800" dirty="0"/>
              <a:t> </a:t>
            </a:r>
            <a:r>
              <a:rPr lang="en-US" altLang="zh-CN" sz="2800" dirty="0"/>
              <a:t>converge</a:t>
            </a:r>
            <a:r>
              <a:rPr lang="zh-CN" altLang="en-US" sz="2800" dirty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56984950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115" y="2295294"/>
            <a:ext cx="4267200" cy="2133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0925" y="2295294"/>
            <a:ext cx="4267200" cy="2133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C3D77B-AC9D-3143-9DD4-A383623E527C}"/>
              </a:ext>
            </a:extLst>
          </p:cNvPr>
          <p:cNvSpPr txBox="1"/>
          <p:nvPr/>
        </p:nvSpPr>
        <p:spPr>
          <a:xfrm>
            <a:off x="2420676" y="1547756"/>
            <a:ext cx="13003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err="1"/>
              <a:t>Wgan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512039-8BD1-CB45-88AC-C69B75F31DE3}"/>
              </a:ext>
            </a:extLst>
          </p:cNvPr>
          <p:cNvSpPr txBox="1"/>
          <p:nvPr/>
        </p:nvSpPr>
        <p:spPr>
          <a:xfrm>
            <a:off x="8349076" y="1519655"/>
            <a:ext cx="203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/>
              <a:t>Wgan-gp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4315056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B7AFE0-86C2-498D-83F9-32CABF18DB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82343" y="3012924"/>
            <a:ext cx="5781392" cy="1090991"/>
          </a:xfrm>
        </p:spPr>
        <p:txBody>
          <a:bodyPr/>
          <a:lstStyle/>
          <a:p>
            <a:r>
              <a:rPr lang="en-US" altLang="zh-CN" dirty="0">
                <a:solidFill>
                  <a:srgbClr val="FFC000"/>
                </a:solidFill>
                <a:cs typeface="+mn-ea"/>
                <a:sym typeface="+mn-lt"/>
              </a:rPr>
              <a:t>ABSTRACT</a:t>
            </a:r>
          </a:p>
        </p:txBody>
      </p:sp>
    </p:spTree>
    <p:extLst>
      <p:ext uri="{BB962C8B-B14F-4D97-AF65-F5344CB8AC3E}">
        <p14:creationId xmlns:p14="http://schemas.microsoft.com/office/powerpoint/2010/main" val="1727515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B7AFE0-86C2-498D-83F9-32CABF18DB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82343" y="3012924"/>
            <a:ext cx="5781392" cy="1090991"/>
          </a:xfrm>
        </p:spPr>
        <p:txBody>
          <a:bodyPr/>
          <a:lstStyle/>
          <a:p>
            <a:r>
              <a:rPr lang="en-US" altLang="zh-CN" dirty="0">
                <a:solidFill>
                  <a:srgbClr val="FFC000"/>
                </a:solidFill>
                <a:cs typeface="+mn-ea"/>
                <a:sym typeface="+mn-lt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70005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20914EA-ECC2-43B3-AC89-DD7366838C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C000"/>
                </a:solidFill>
                <a:cs typeface="+mn-ea"/>
                <a:sym typeface="+mn-lt"/>
              </a:rPr>
              <a:t>CONCLUSION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38B2BE1-5AE4-4349-A6B1-1D635D71C018}"/>
              </a:ext>
            </a:extLst>
          </p:cNvPr>
          <p:cNvSpPr/>
          <p:nvPr/>
        </p:nvSpPr>
        <p:spPr>
          <a:xfrm>
            <a:off x="833967" y="1843066"/>
            <a:ext cx="3563862" cy="1023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contribution</a:t>
            </a:r>
            <a:endParaRPr lang="x-none" altLang="en-US" sz="36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0F346F6-5498-4E6A-AB7A-577BFCDC88A5}"/>
              </a:ext>
            </a:extLst>
          </p:cNvPr>
          <p:cNvSpPr/>
          <p:nvPr/>
        </p:nvSpPr>
        <p:spPr>
          <a:xfrm>
            <a:off x="833967" y="4503305"/>
            <a:ext cx="3563862" cy="10232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What can be improved</a:t>
            </a:r>
            <a:endParaRPr lang="x-none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E3BC223-1308-4EB2-9A4B-8F9846AA27CE}"/>
              </a:ext>
            </a:extLst>
          </p:cNvPr>
          <p:cNvSpPr txBox="1"/>
          <p:nvPr/>
        </p:nvSpPr>
        <p:spPr>
          <a:xfrm>
            <a:off x="5060524" y="1211463"/>
            <a:ext cx="6796800" cy="200054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x-none" sz="2000" dirty="0">
                <a:highlight>
                  <a:srgbClr val="FFFF00"/>
                </a:highlight>
              </a:rPr>
              <a:t>demonstrated problems </a:t>
            </a:r>
            <a:r>
              <a:rPr lang="en-US" altLang="x-none" sz="2000" dirty="0"/>
              <a:t>with weight clipping in WGAN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x-none" sz="2000" dirty="0"/>
              <a:t> introduced an alternative in the form of a </a:t>
            </a:r>
            <a:r>
              <a:rPr lang="en-US" altLang="x-none" sz="2000" dirty="0">
                <a:highlight>
                  <a:srgbClr val="FFFF00"/>
                </a:highlight>
              </a:rPr>
              <a:t>penalty term</a:t>
            </a:r>
            <a:r>
              <a:rPr lang="en-US" altLang="x-none" sz="2000" dirty="0"/>
              <a:t> in the critic loss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x-none" sz="2000" dirty="0"/>
              <a:t>demonstrated </a:t>
            </a:r>
            <a:r>
              <a:rPr lang="en-US" altLang="x-none" sz="2000" dirty="0">
                <a:highlight>
                  <a:srgbClr val="FFFF00"/>
                </a:highlight>
              </a:rPr>
              <a:t>strong modeling performance </a:t>
            </a:r>
            <a:r>
              <a:rPr lang="en-US" altLang="x-none" sz="2000" dirty="0"/>
              <a:t>and stability across architectures</a:t>
            </a:r>
            <a:r>
              <a:rPr lang="en-US" altLang="x-none" sz="2400" dirty="0"/>
              <a:t>.</a:t>
            </a:r>
            <a:endParaRPr lang="x-none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8F71EC2-DF63-43AC-9285-D0F710A215C9}"/>
              </a:ext>
            </a:extLst>
          </p:cNvPr>
          <p:cNvSpPr txBox="1"/>
          <p:nvPr/>
        </p:nvSpPr>
        <p:spPr>
          <a:xfrm>
            <a:off x="5060524" y="4156032"/>
            <a:ext cx="6796800" cy="193899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x-none" sz="2000" dirty="0"/>
              <a:t>modeling performance on </a:t>
            </a:r>
            <a:r>
              <a:rPr lang="en-US" altLang="x-none" sz="2000" dirty="0">
                <a:highlight>
                  <a:srgbClr val="FFFF00"/>
                </a:highlight>
              </a:rPr>
              <a:t>large-scale dataset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x-none" sz="2000" dirty="0"/>
              <a:t>adapt penalty term to the </a:t>
            </a:r>
            <a:r>
              <a:rPr lang="en-US" altLang="x-none" sz="2000" dirty="0">
                <a:highlight>
                  <a:srgbClr val="FFFF00"/>
                </a:highlight>
              </a:rPr>
              <a:t>standard GAN objective function </a:t>
            </a:r>
            <a:r>
              <a:rPr lang="en-US" altLang="x-none" sz="2000" dirty="0"/>
              <a:t>to stabilize training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x-none" sz="2000" dirty="0"/>
              <a:t>GP takes effect </a:t>
            </a:r>
            <a:r>
              <a:rPr lang="en-US" altLang="x-none" sz="2000" dirty="0">
                <a:highlight>
                  <a:srgbClr val="FFFF00"/>
                </a:highlight>
              </a:rPr>
              <a:t>only upon the sampled point</a:t>
            </a:r>
            <a:r>
              <a:rPr lang="en-US" altLang="x-none" sz="2000" dirty="0"/>
              <a:t>, additionally lay the Lipschitz continuity condition over the manifold of the real data </a:t>
            </a:r>
          </a:p>
        </p:txBody>
      </p:sp>
    </p:spTree>
    <p:extLst>
      <p:ext uri="{BB962C8B-B14F-4D97-AF65-F5344CB8AC3E}">
        <p14:creationId xmlns:p14="http://schemas.microsoft.com/office/powerpoint/2010/main" val="10284034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8284BF-3D2E-4A98-9F0C-B88184F2BFF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x-none" altLang="en-US"/>
          </a:p>
        </p:txBody>
      </p:sp>
      <p:pic>
        <p:nvPicPr>
          <p:cNvPr id="3" name="内容占位符 6">
            <a:extLst>
              <a:ext uri="{FF2B5EF4-FFF2-40B4-BE49-F238E27FC236}">
                <a16:creationId xmlns:a16="http://schemas.microsoft.com/office/drawing/2014/main" id="{28FCA5C1-4E2A-4215-8F87-CE26C046C3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3350" r="21548" b="12259"/>
          <a:stretch/>
        </p:blipFill>
        <p:spPr>
          <a:xfrm>
            <a:off x="-189836" y="-179453"/>
            <a:ext cx="4713514" cy="4702629"/>
          </a:xfrm>
          <a:prstGeom prst="rect">
            <a:avLst/>
          </a:prstGeom>
        </p:spPr>
      </p:pic>
      <p:pic>
        <p:nvPicPr>
          <p:cNvPr id="4" name="内容占位符 6">
            <a:extLst>
              <a:ext uri="{FF2B5EF4-FFF2-40B4-BE49-F238E27FC236}">
                <a16:creationId xmlns:a16="http://schemas.microsoft.com/office/drawing/2014/main" id="{19D7231E-9235-4EAF-9F20-9B8C72FAC2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3350" r="21548" b="12259"/>
          <a:stretch/>
        </p:blipFill>
        <p:spPr>
          <a:xfrm>
            <a:off x="-189836" y="4534059"/>
            <a:ext cx="4713514" cy="4702629"/>
          </a:xfrm>
          <a:prstGeom prst="rect">
            <a:avLst/>
          </a:prstGeom>
        </p:spPr>
      </p:pic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CA64CACF-D0C3-48FD-8BA5-6718FB42C3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3350" r="21548" b="12259"/>
          <a:stretch/>
        </p:blipFill>
        <p:spPr>
          <a:xfrm>
            <a:off x="9237192" y="4553733"/>
            <a:ext cx="4713514" cy="4702629"/>
          </a:xfrm>
          <a:prstGeom prst="rect">
            <a:avLst/>
          </a:prstGeom>
        </p:spPr>
      </p:pic>
      <p:pic>
        <p:nvPicPr>
          <p:cNvPr id="6" name="内容占位符 6">
            <a:extLst>
              <a:ext uri="{FF2B5EF4-FFF2-40B4-BE49-F238E27FC236}">
                <a16:creationId xmlns:a16="http://schemas.microsoft.com/office/drawing/2014/main" id="{02324EB4-F293-46AC-BF10-158E1897BC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3350" r="21548" b="12259"/>
          <a:stretch/>
        </p:blipFill>
        <p:spPr>
          <a:xfrm>
            <a:off x="4523678" y="2172908"/>
            <a:ext cx="4713514" cy="4702629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FA3562E5-E0A9-4E1B-A2B4-22E99D3339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3350" r="21548" b="12259"/>
          <a:stretch/>
        </p:blipFill>
        <p:spPr>
          <a:xfrm>
            <a:off x="9237192" y="-168570"/>
            <a:ext cx="4713514" cy="4702629"/>
          </a:xfrm>
          <a:prstGeom prst="rect">
            <a:avLst/>
          </a:prstGeom>
        </p:spPr>
      </p:pic>
      <p:pic>
        <p:nvPicPr>
          <p:cNvPr id="8" name="内容占位符 6">
            <a:extLst>
              <a:ext uri="{FF2B5EF4-FFF2-40B4-BE49-F238E27FC236}">
                <a16:creationId xmlns:a16="http://schemas.microsoft.com/office/drawing/2014/main" id="{D8FFB74E-2B4F-4713-B24E-3357C7EEC4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1" t="3350" r="21548" b="12259"/>
          <a:stretch/>
        </p:blipFill>
        <p:spPr>
          <a:xfrm>
            <a:off x="4523678" y="-188244"/>
            <a:ext cx="4713514" cy="470262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BC3D011-2AE3-420E-9FD0-FFF582481146}"/>
              </a:ext>
            </a:extLst>
          </p:cNvPr>
          <p:cNvSpPr/>
          <p:nvPr/>
        </p:nvSpPr>
        <p:spPr>
          <a:xfrm>
            <a:off x="-354981" y="-278781"/>
            <a:ext cx="12901961" cy="7415561"/>
          </a:xfrm>
          <a:prstGeom prst="rect">
            <a:avLst/>
          </a:prstGeom>
          <a:solidFill>
            <a:schemeClr val="bg2">
              <a:lumMod val="10000"/>
              <a:alpha val="51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8ADF5BA-518D-433C-AFDC-63E6C0B9262B}"/>
              </a:ext>
            </a:extLst>
          </p:cNvPr>
          <p:cNvSpPr txBox="1"/>
          <p:nvPr/>
        </p:nvSpPr>
        <p:spPr>
          <a:xfrm>
            <a:off x="833967" y="1710876"/>
            <a:ext cx="811463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8800" dirty="0">
                <a:solidFill>
                  <a:srgbClr val="FFC000"/>
                </a:solidFill>
                <a:latin typeface="Magneto" panose="04030805050802020D02" pitchFamily="82" charset="0"/>
              </a:rPr>
              <a:t>Thank you</a:t>
            </a:r>
            <a:endParaRPr lang="x-none" altLang="en-US" sz="8800" dirty="0">
              <a:solidFill>
                <a:srgbClr val="FFC000"/>
              </a:solidFill>
              <a:latin typeface="Magneto" panose="04030805050802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874774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027569A2-31A8-42EB-B7B4-D95ECD2697D1}"/>
              </a:ext>
            </a:extLst>
          </p:cNvPr>
          <p:cNvSpPr/>
          <p:nvPr/>
        </p:nvSpPr>
        <p:spPr>
          <a:xfrm>
            <a:off x="4867697" y="2321056"/>
            <a:ext cx="2456606" cy="29173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x-none" dirty="0"/>
              <a:t>mak</a:t>
            </a:r>
            <a:r>
              <a:rPr lang="en-US" altLang="zh-CN" dirty="0"/>
              <a:t>ing</a:t>
            </a:r>
            <a:r>
              <a:rPr lang="en-US" altLang="x-none" dirty="0"/>
              <a:t> progress toward stable training  </a:t>
            </a:r>
          </a:p>
          <a:p>
            <a:pPr algn="ctr"/>
            <a:endParaRPr lang="en-US" altLang="x-none" dirty="0"/>
          </a:p>
          <a:p>
            <a:pPr algn="ctr"/>
            <a:endParaRPr lang="en-US" altLang="x-none" dirty="0"/>
          </a:p>
          <a:p>
            <a:pPr algn="ctr"/>
            <a:r>
              <a:rPr lang="en-US" altLang="x-none" dirty="0"/>
              <a:t>generat</a:t>
            </a:r>
            <a:r>
              <a:rPr lang="en-US" altLang="zh-CN" dirty="0"/>
              <a:t>ing</a:t>
            </a:r>
            <a:r>
              <a:rPr lang="en-US" altLang="x-none" dirty="0"/>
              <a:t> poor sample or fail to converge sometimes</a:t>
            </a:r>
            <a:r>
              <a:rPr lang="en-US" altLang="zh-CN" dirty="0">
                <a:cs typeface="+mn-ea"/>
                <a:sym typeface="+mn-lt"/>
              </a:rPr>
              <a:t>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A912D39-A33E-46B7-A00E-F7A780BC70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x-none" dirty="0"/>
              <a:t>ABSTRACT</a:t>
            </a:r>
            <a:endParaRPr lang="x-none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486F3B-895C-4E4B-B52D-79693A2CC20A}"/>
              </a:ext>
            </a:extLst>
          </p:cNvPr>
          <p:cNvSpPr txBox="1"/>
          <p:nvPr/>
        </p:nvSpPr>
        <p:spPr>
          <a:xfrm>
            <a:off x="2971800" y="3056467"/>
            <a:ext cx="62484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8800" dirty="0"/>
              <a:t>WGAN-GP</a:t>
            </a:r>
            <a:endParaRPr lang="x-none" altLang="en-US" sz="8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30984E1-2C38-4269-B55C-C69C3D0617B7}"/>
              </a:ext>
            </a:extLst>
          </p:cNvPr>
          <p:cNvSpPr txBox="1"/>
          <p:nvPr/>
        </p:nvSpPr>
        <p:spPr>
          <a:xfrm>
            <a:off x="3220720" y="3027680"/>
            <a:ext cx="560832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x-none" sz="8800" dirty="0"/>
              <a:t>WGAN</a:t>
            </a:r>
            <a:endParaRPr lang="x-none" altLang="en-US" sz="8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AA744CD-3D39-48EA-854A-999037D55147}"/>
              </a:ext>
            </a:extLst>
          </p:cNvPr>
          <p:cNvSpPr txBox="1"/>
          <p:nvPr/>
        </p:nvSpPr>
        <p:spPr>
          <a:xfrm>
            <a:off x="3525520" y="3071707"/>
            <a:ext cx="48158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x-none" sz="8800" dirty="0"/>
              <a:t>GANs</a:t>
            </a:r>
            <a:endParaRPr lang="x-none" altLang="en-US" sz="8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2207D5-164D-45D9-B43D-F4CDADC56470}"/>
              </a:ext>
            </a:extLst>
          </p:cNvPr>
          <p:cNvSpPr/>
          <p:nvPr/>
        </p:nvSpPr>
        <p:spPr>
          <a:xfrm>
            <a:off x="1265312" y="2292269"/>
            <a:ext cx="2456606" cy="29173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x-none" dirty="0"/>
              <a:t>powerful generative models </a:t>
            </a:r>
          </a:p>
          <a:p>
            <a:pPr algn="ctr"/>
            <a:endParaRPr lang="en-US" altLang="x-none" dirty="0"/>
          </a:p>
          <a:p>
            <a:pPr algn="ctr"/>
            <a:endParaRPr lang="en-US" altLang="x-none" dirty="0"/>
          </a:p>
          <a:p>
            <a:pPr algn="ctr"/>
            <a:endParaRPr lang="en-US" altLang="x-none" dirty="0"/>
          </a:p>
          <a:p>
            <a:pPr algn="ctr"/>
            <a:endParaRPr lang="en-US" altLang="x-none" dirty="0"/>
          </a:p>
          <a:p>
            <a:pPr algn="ctr"/>
            <a:r>
              <a:rPr lang="en-US" altLang="x-none" dirty="0"/>
              <a:t>suffer from training instability.</a:t>
            </a:r>
            <a:r>
              <a:rPr lang="en-US" altLang="zh-CN" dirty="0">
                <a:cs typeface="+mn-ea"/>
                <a:sym typeface="+mn-lt"/>
              </a:rPr>
              <a:t>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377951-FAA7-44BC-A77D-3AE89A69201B}"/>
              </a:ext>
            </a:extLst>
          </p:cNvPr>
          <p:cNvSpPr/>
          <p:nvPr/>
        </p:nvSpPr>
        <p:spPr>
          <a:xfrm>
            <a:off x="8470082" y="2327325"/>
            <a:ext cx="2456606" cy="291737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x-none" dirty="0"/>
              <a:t>propos</a:t>
            </a:r>
            <a:r>
              <a:rPr lang="en-US" altLang="zh-CN" dirty="0"/>
              <a:t>ing</a:t>
            </a:r>
            <a:r>
              <a:rPr lang="en-US" altLang="x-none" dirty="0"/>
              <a:t> an alternative to clipping weights: penalize the norm of gradient of the critic with respect to its input.</a:t>
            </a:r>
            <a:endParaRPr lang="x-none" altLang="x-none" dirty="0"/>
          </a:p>
          <a:p>
            <a:pPr algn="ctr"/>
            <a:r>
              <a:rPr lang="en-US" altLang="zh-CN" dirty="0">
                <a:cs typeface="+mn-ea"/>
                <a:sym typeface="+mn-lt"/>
              </a:rPr>
              <a:t> </a:t>
            </a:r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6" name="图片 5" descr="https://gss1.bdstatic.com/9vo3dSag_xI4khGkpoWK1HF6hhy/baike/c0%3Dbaike150%2C5%2C5%2C150%2C50/sign=358f8e113dfa828bc52e95b19c762a51/d31b0ef41bd5ad6e54756efe8fcb39dbb6fd3c11.jpg">
            <a:extLst>
              <a:ext uri="{FF2B5EF4-FFF2-40B4-BE49-F238E27FC236}">
                <a16:creationId xmlns:a16="http://schemas.microsoft.com/office/drawing/2014/main" id="{E42DFAE9-E4B2-4E43-871F-B25F076E7A2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948" y="1970540"/>
            <a:ext cx="3019334" cy="3581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 descr="https://gss2.bdstatic.com/9fo3dSag_xI4khGkpoWK1HF6hhy/baike/c0%3Dbaike80%2C5%2C5%2C80%2C26/sign=eccf3bfe99510fb36c147fc5b85aa3f0/d8f9d72a6059252dde286843339b033b5bb5b9bd.jpg">
            <a:extLst>
              <a:ext uri="{FF2B5EF4-FFF2-40B4-BE49-F238E27FC236}">
                <a16:creationId xmlns:a16="http://schemas.microsoft.com/office/drawing/2014/main" id="{D21019AA-E32B-41BA-A035-5A3DFC5572F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0052" y="1979209"/>
            <a:ext cx="3227735" cy="3581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https://gss2.bdstatic.com/9fo3dSag_xI4khGkpoWK1HF6hhy/baike/c0%3Dbaike92%2C5%2C5%2C92%2C30/sign=e8900e563b2ac65c73086e219a9bd974/bba1cd11728b47106b052ffacdcec3fdfc0323da.jpg">
            <a:extLst>
              <a:ext uri="{FF2B5EF4-FFF2-40B4-BE49-F238E27FC236}">
                <a16:creationId xmlns:a16="http://schemas.microsoft.com/office/drawing/2014/main" id="{132F80FB-81D8-4E40-974F-D5CF1EECF76B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574" y="1970540"/>
            <a:ext cx="3160969" cy="350497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箭头: 右 11">
            <a:extLst>
              <a:ext uri="{FF2B5EF4-FFF2-40B4-BE49-F238E27FC236}">
                <a16:creationId xmlns:a16="http://schemas.microsoft.com/office/drawing/2014/main" id="{94EDE402-3938-4336-BC85-7FCE5642E187}"/>
              </a:ext>
            </a:extLst>
          </p:cNvPr>
          <p:cNvSpPr/>
          <p:nvPr/>
        </p:nvSpPr>
        <p:spPr>
          <a:xfrm>
            <a:off x="7414302" y="3600108"/>
            <a:ext cx="1053411" cy="587828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F59DB5ED-91AC-47B5-953D-79AD9EEFB21A}"/>
              </a:ext>
            </a:extLst>
          </p:cNvPr>
          <p:cNvSpPr/>
          <p:nvPr/>
        </p:nvSpPr>
        <p:spPr>
          <a:xfrm>
            <a:off x="3820853" y="3600108"/>
            <a:ext cx="1053411" cy="587828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x-none" dirty="0"/>
              <a:t>             </a:t>
            </a:r>
            <a:endParaRPr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129691302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L 0.29284 -0.3606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635" y="-1803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7.40741E-7 L 0.00586 -0.356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6" y="-17824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7.40741E-7 L -0.28086 -0.3627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049" y="-18148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35000" y="3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6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3" grpId="1"/>
      <p:bldP spid="3" grpId="2"/>
      <p:bldP spid="4" grpId="0"/>
      <p:bldP spid="4" grpId="1"/>
      <p:bldP spid="4" grpId="2"/>
      <p:bldP spid="5" grpId="0"/>
      <p:bldP spid="5" grpId="1"/>
      <p:bldP spid="5" grpId="2"/>
      <p:bldP spid="9" grpId="0" animBg="1"/>
      <p:bldP spid="11" grpId="0" animBg="1"/>
      <p:bldP spid="12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6B7AFE0-86C2-498D-83F9-32CABF18DB3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82343" y="3012924"/>
            <a:ext cx="5781392" cy="1090991"/>
          </a:xfrm>
        </p:spPr>
        <p:txBody>
          <a:bodyPr/>
          <a:lstStyle/>
          <a:p>
            <a:r>
              <a:rPr lang="en-US" altLang="zh-CN" dirty="0">
                <a:solidFill>
                  <a:srgbClr val="FFC000"/>
                </a:solidFill>
                <a:cs typeface="+mn-ea"/>
                <a:sym typeface="+mn-lt"/>
              </a:rPr>
              <a:t>BACKGROUND</a:t>
            </a:r>
          </a:p>
        </p:txBody>
      </p:sp>
    </p:spTree>
    <p:extLst>
      <p:ext uri="{BB962C8B-B14F-4D97-AF65-F5344CB8AC3E}">
        <p14:creationId xmlns:p14="http://schemas.microsoft.com/office/powerpoint/2010/main" val="2845650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B915BD7-1A2D-4311-BECA-C41A64A60D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3967" y="51718"/>
            <a:ext cx="3424766" cy="461434"/>
          </a:xfrm>
        </p:spPr>
        <p:txBody>
          <a:bodyPr/>
          <a:lstStyle/>
          <a:p>
            <a:r>
              <a:rPr lang="en-US" altLang="x-none" dirty="0"/>
              <a:t>BACKGROUND</a:t>
            </a:r>
            <a:endParaRPr lang="x-none" altLang="en-US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6F163AA-B08F-41B5-B59C-C9CC67E3459E}"/>
              </a:ext>
            </a:extLst>
          </p:cNvPr>
          <p:cNvGrpSpPr/>
          <p:nvPr/>
        </p:nvGrpSpPr>
        <p:grpSpPr>
          <a:xfrm>
            <a:off x="-9167997" y="1223713"/>
            <a:ext cx="9010650" cy="4410573"/>
            <a:chOff x="-9167997" y="1223713"/>
            <a:chExt cx="9010650" cy="4410573"/>
          </a:xfrm>
        </p:grpSpPr>
        <p:sp>
          <p:nvSpPr>
            <p:cNvPr id="4" name="流程图: 数据 3">
              <a:extLst>
                <a:ext uri="{FF2B5EF4-FFF2-40B4-BE49-F238E27FC236}">
                  <a16:creationId xmlns:a16="http://schemas.microsoft.com/office/drawing/2014/main" id="{6ACAD531-7716-4CC4-9ED8-E10C32B53B9E}"/>
                </a:ext>
              </a:extLst>
            </p:cNvPr>
            <p:cNvSpPr/>
            <p:nvPr/>
          </p:nvSpPr>
          <p:spPr>
            <a:xfrm>
              <a:off x="-9167997" y="1223713"/>
              <a:ext cx="9010650" cy="4410573"/>
            </a:xfrm>
            <a:prstGeom prst="flowChartInputOut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altLang="en-US"/>
            </a:p>
          </p:txBody>
        </p:sp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1214998A-127A-46A0-ADAB-94E70B100F15}"/>
                </a:ext>
              </a:extLst>
            </p:cNvPr>
            <p:cNvSpPr txBox="1"/>
            <p:nvPr/>
          </p:nvSpPr>
          <p:spPr>
            <a:xfrm>
              <a:off x="-6246420" y="1363368"/>
              <a:ext cx="4963886" cy="33547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x-none" sz="6000" dirty="0">
                  <a:solidFill>
                    <a:schemeClr val="bg1"/>
                  </a:solidFill>
                </a:rPr>
                <a:t>GANs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endParaRPr lang="en-US" altLang="zh-CN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zh-CN" sz="4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it?</a:t>
              </a: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altLang="x-none" sz="4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 does it work?</a:t>
              </a:r>
            </a:p>
            <a:p>
              <a:endParaRPr lang="en-US" altLang="x-none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63D03AAF-4E79-4944-8A69-B8672A0A7BDA}"/>
              </a:ext>
            </a:extLst>
          </p:cNvPr>
          <p:cNvGrpSpPr/>
          <p:nvPr/>
        </p:nvGrpSpPr>
        <p:grpSpPr>
          <a:xfrm>
            <a:off x="12379671" y="1223713"/>
            <a:ext cx="9191857" cy="4410573"/>
            <a:chOff x="12379671" y="1223713"/>
            <a:chExt cx="9191857" cy="4410573"/>
          </a:xfrm>
        </p:grpSpPr>
        <p:sp>
          <p:nvSpPr>
            <p:cNvPr id="6" name="流程图: 数据 5">
              <a:extLst>
                <a:ext uri="{FF2B5EF4-FFF2-40B4-BE49-F238E27FC236}">
                  <a16:creationId xmlns:a16="http://schemas.microsoft.com/office/drawing/2014/main" id="{8F4E23F0-FB66-4BD1-9C6D-B4F0CBAAFBA3}"/>
                </a:ext>
              </a:extLst>
            </p:cNvPr>
            <p:cNvSpPr/>
            <p:nvPr/>
          </p:nvSpPr>
          <p:spPr>
            <a:xfrm>
              <a:off x="12379671" y="1223713"/>
              <a:ext cx="9191857" cy="4410573"/>
            </a:xfrm>
            <a:prstGeom prst="flowChartInputOutpu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419C7DC-9A3F-4CE4-B7C1-853FD5275D56}"/>
                </a:ext>
              </a:extLst>
            </p:cNvPr>
            <p:cNvSpPr txBox="1"/>
            <p:nvPr/>
          </p:nvSpPr>
          <p:spPr>
            <a:xfrm>
              <a:off x="14499772" y="1363368"/>
              <a:ext cx="5617029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x-none" sz="6600" dirty="0">
                  <a:solidFill>
                    <a:srgbClr val="FFC000"/>
                  </a:solidFill>
                </a:rPr>
                <a:t>WGAN</a:t>
              </a:r>
            </a:p>
            <a:p>
              <a:endParaRPr lang="en-US" altLang="x-none" dirty="0">
                <a:solidFill>
                  <a:srgbClr val="FFC000"/>
                </a:solidFill>
              </a:endParaRPr>
            </a:p>
            <a:p>
              <a:endParaRPr lang="en-US" altLang="x-none" dirty="0">
                <a:solidFill>
                  <a:srgbClr val="FFC00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x-none" sz="40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Cons of GANs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x-none" sz="4000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How to solve these? </a:t>
              </a:r>
              <a:endParaRPr lang="x-none" altLang="en-US" sz="4000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08091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 L 0.5694 0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47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-0.59948 0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A68995A-601E-4BA4-8421-D5F1143158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x-none" dirty="0"/>
              <a:t>BACKGROUND</a:t>
            </a:r>
            <a:endParaRPr lang="x-none" altLang="en-US" dirty="0"/>
          </a:p>
          <a:p>
            <a:endParaRPr lang="x-none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3CD875A-662C-4277-B26D-96CE25E8C21F}"/>
              </a:ext>
            </a:extLst>
          </p:cNvPr>
          <p:cNvSpPr txBox="1"/>
          <p:nvPr/>
        </p:nvSpPr>
        <p:spPr>
          <a:xfrm>
            <a:off x="964596" y="1353788"/>
            <a:ext cx="36457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4000" dirty="0">
                <a:solidFill>
                  <a:srgbClr val="FFC000"/>
                </a:solidFill>
              </a:rPr>
              <a:t>G</a:t>
            </a:r>
            <a:r>
              <a:rPr lang="en-US" altLang="x-none" sz="4000" dirty="0"/>
              <a:t>enerative </a:t>
            </a:r>
          </a:p>
          <a:p>
            <a:r>
              <a:rPr lang="en-US" altLang="x-none" sz="4000" dirty="0">
                <a:solidFill>
                  <a:srgbClr val="FFC000"/>
                </a:solidFill>
              </a:rPr>
              <a:t>A</a:t>
            </a:r>
            <a:r>
              <a:rPr lang="en-US" altLang="x-none" sz="4000" dirty="0"/>
              <a:t>dversarial</a:t>
            </a:r>
          </a:p>
          <a:p>
            <a:r>
              <a:rPr lang="en-US" altLang="x-none" sz="4000" dirty="0">
                <a:solidFill>
                  <a:srgbClr val="FFC000"/>
                </a:solidFill>
              </a:rPr>
              <a:t>N</a:t>
            </a:r>
            <a:r>
              <a:rPr lang="en-US" altLang="x-none" sz="4000" dirty="0"/>
              <a:t>etworks</a:t>
            </a:r>
            <a:endParaRPr lang="x-none" altLang="en-US" sz="4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ABA8D65-E1B8-4D51-9F0F-5EAB9275A3D0}"/>
              </a:ext>
            </a:extLst>
          </p:cNvPr>
          <p:cNvSpPr txBox="1"/>
          <p:nvPr/>
        </p:nvSpPr>
        <p:spPr>
          <a:xfrm>
            <a:off x="6222671" y="3930733"/>
            <a:ext cx="489263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x-none" sz="2400" dirty="0"/>
              <a:t>It is used to </a:t>
            </a:r>
          </a:p>
          <a:p>
            <a:r>
              <a:rPr lang="en-US" altLang="x-none" sz="2400" dirty="0">
                <a:solidFill>
                  <a:schemeClr val="tx2"/>
                </a:solidFill>
              </a:rPr>
              <a:t>create worlds similar to our own in many domain: images, music, speech, etc. </a:t>
            </a:r>
            <a:endParaRPr lang="x-none" altLang="x-none" sz="2400" dirty="0">
              <a:solidFill>
                <a:schemeClr val="tx2"/>
              </a:solidFill>
            </a:endParaRPr>
          </a:p>
          <a:p>
            <a:endParaRPr lang="x-none" altLang="en-US" dirty="0"/>
          </a:p>
        </p:txBody>
      </p:sp>
      <p:sp>
        <p:nvSpPr>
          <p:cNvPr id="6" name="流程图: 接点 5">
            <a:extLst>
              <a:ext uri="{FF2B5EF4-FFF2-40B4-BE49-F238E27FC236}">
                <a16:creationId xmlns:a16="http://schemas.microsoft.com/office/drawing/2014/main" id="{3FF7E734-CE2A-48C1-B752-9B4771885D3B}"/>
              </a:ext>
            </a:extLst>
          </p:cNvPr>
          <p:cNvSpPr/>
          <p:nvPr/>
        </p:nvSpPr>
        <p:spPr>
          <a:xfrm rot="20654719">
            <a:off x="2507091" y="2727531"/>
            <a:ext cx="2608432" cy="2577859"/>
          </a:xfrm>
          <a:prstGeom prst="flowChartConnector">
            <a:avLst/>
          </a:prstGeom>
          <a:solidFill>
            <a:schemeClr val="bg1"/>
          </a:solidFill>
          <a:ln w="508000" cmpd="dbl">
            <a:solidFill>
              <a:schemeClr val="accent1">
                <a:lumMod val="60000"/>
                <a:lumOff val="40000"/>
              </a:schemeClr>
            </a:solidFill>
            <a:prstDash val="solid"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x-none" sz="3600" b="1" dirty="0">
                <a:solidFill>
                  <a:srgbClr val="FFC000"/>
                </a:solidFill>
              </a:rPr>
              <a:t>FAKE</a:t>
            </a:r>
          </a:p>
          <a:p>
            <a:pPr algn="ctr"/>
            <a:r>
              <a:rPr lang="en-US" altLang="x-none" sz="3600" b="1" dirty="0">
                <a:solidFill>
                  <a:srgbClr val="FFC000"/>
                </a:solidFill>
              </a:rPr>
              <a:t>MAKER</a:t>
            </a:r>
            <a:endParaRPr lang="x-none" altLang="en-US" sz="36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26481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31D3A82-8907-454E-B4DD-0CC6FA0985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x-none" dirty="0"/>
              <a:t>BACKGROUND</a:t>
            </a:r>
            <a:endParaRPr lang="x-none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F482224-846C-43BC-9AD8-175324A9F9BD}"/>
              </a:ext>
            </a:extLst>
          </p:cNvPr>
          <p:cNvSpPr txBox="1"/>
          <p:nvPr/>
        </p:nvSpPr>
        <p:spPr>
          <a:xfrm>
            <a:off x="3728852" y="724395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3600" dirty="0">
                <a:latin typeface="Arial" panose="020B0604020202020204" pitchFamily="34" charset="0"/>
                <a:cs typeface="Arial" panose="020B0604020202020204" pitchFamily="34" charset="0"/>
              </a:rPr>
              <a:t>How does GANs work?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0CD49C5-6DB2-4E00-A3F8-1246F0FC69D1}"/>
              </a:ext>
            </a:extLst>
          </p:cNvPr>
          <p:cNvSpPr txBox="1"/>
          <p:nvPr/>
        </p:nvSpPr>
        <p:spPr>
          <a:xfrm>
            <a:off x="158336" y="3004457"/>
            <a:ext cx="21811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2400" dirty="0">
                <a:cs typeface="Arial" panose="020B0604020202020204" pitchFamily="34" charset="0"/>
              </a:rPr>
              <a:t>maps a source of noise to the input space</a:t>
            </a:r>
            <a:endParaRPr lang="x-none" altLang="en-US" sz="2400" dirty="0"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CBD12CF-54F2-4669-ADB3-65079F0873C3}"/>
              </a:ext>
            </a:extLst>
          </p:cNvPr>
          <p:cNvSpPr txBox="1"/>
          <p:nvPr/>
        </p:nvSpPr>
        <p:spPr>
          <a:xfrm>
            <a:off x="9710057" y="3004457"/>
            <a:ext cx="231568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2400" dirty="0"/>
              <a:t>discriminates between output and true data</a:t>
            </a:r>
            <a:endParaRPr lang="x-none" altLang="en-US" dirty="0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ED22D1E1-34E5-4F43-BE89-DCE80D16EED4}"/>
              </a:ext>
            </a:extLst>
          </p:cNvPr>
          <p:cNvGrpSpPr/>
          <p:nvPr/>
        </p:nvGrpSpPr>
        <p:grpSpPr>
          <a:xfrm>
            <a:off x="2481943" y="3004457"/>
            <a:ext cx="6923314" cy="3515143"/>
            <a:chOff x="2786743" y="3004456"/>
            <a:chExt cx="6618514" cy="3337014"/>
          </a:xfrm>
        </p:grpSpPr>
        <p:pic>
          <p:nvPicPr>
            <p:cNvPr id="9" name="图片 8" descr="caption">
              <a:extLst>
                <a:ext uri="{FF2B5EF4-FFF2-40B4-BE49-F238E27FC236}">
                  <a16:creationId xmlns:a16="http://schemas.microsoft.com/office/drawing/2014/main" id="{EF1BEEA3-CCD8-42A7-865A-36A031E2D492}"/>
                </a:ext>
              </a:extLst>
            </p:cNvPr>
            <p:cNvPicPr/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6743" y="3004456"/>
              <a:ext cx="6618514" cy="29807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0D0B911-2C62-4EBE-BAFA-EB84AAA3ADF6}"/>
                </a:ext>
              </a:extLst>
            </p:cNvPr>
            <p:cNvSpPr txBox="1"/>
            <p:nvPr/>
          </p:nvSpPr>
          <p:spPr>
            <a:xfrm>
              <a:off x="2786743" y="5972138"/>
              <a:ext cx="16981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x-none" dirty="0"/>
                <a:t>(</a:t>
              </a:r>
              <a:r>
                <a:rPr lang="en-US" altLang="x-none" dirty="0" err="1"/>
                <a:t>cr</a:t>
              </a:r>
              <a:r>
                <a:rPr lang="en-US" altLang="x-none" dirty="0"/>
                <a:t>: O’Reilly)</a:t>
              </a:r>
              <a:endParaRPr lang="x-none" altLang="en-US" dirty="0"/>
            </a:p>
          </p:txBody>
        </p:sp>
      </p:grp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62FD0AD-4B0A-46C6-9299-3B969B5E92AB}"/>
              </a:ext>
            </a:extLst>
          </p:cNvPr>
          <p:cNvCxnSpPr/>
          <p:nvPr/>
        </p:nvCxnSpPr>
        <p:spPr>
          <a:xfrm>
            <a:off x="4096987" y="1888177"/>
            <a:ext cx="3800104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DFEBFE40-7C94-439E-A1B5-123CDDD5D400}"/>
              </a:ext>
            </a:extLst>
          </p:cNvPr>
          <p:cNvSpPr txBox="1"/>
          <p:nvPr/>
        </p:nvSpPr>
        <p:spPr>
          <a:xfrm>
            <a:off x="5165771" y="1433357"/>
            <a:ext cx="19000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2800" b="1" dirty="0">
                <a:solidFill>
                  <a:schemeClr val="accent1"/>
                </a:solidFill>
              </a:rPr>
              <a:t>Cheating</a:t>
            </a:r>
            <a:endParaRPr lang="x-none" altLang="en-US" sz="2800" b="1" dirty="0">
              <a:solidFill>
                <a:schemeClr val="accent1"/>
              </a:solidFill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8239BE64-22E4-4B0B-A813-D969E751C011}"/>
              </a:ext>
            </a:extLst>
          </p:cNvPr>
          <p:cNvCxnSpPr/>
          <p:nvPr/>
        </p:nvCxnSpPr>
        <p:spPr>
          <a:xfrm flipH="1">
            <a:off x="3883231" y="2208813"/>
            <a:ext cx="3847605" cy="0"/>
          </a:xfrm>
          <a:prstGeom prst="straightConnector1">
            <a:avLst/>
          </a:prstGeom>
          <a:ln w="762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1766686A-093A-4060-8A80-A8B9BE6ED73A}"/>
              </a:ext>
            </a:extLst>
          </p:cNvPr>
          <p:cNvSpPr txBox="1"/>
          <p:nvPr/>
        </p:nvSpPr>
        <p:spPr>
          <a:xfrm>
            <a:off x="4441374" y="2231756"/>
            <a:ext cx="33013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2800" b="1" dirty="0">
                <a:solidFill>
                  <a:schemeClr val="accent1"/>
                </a:solidFill>
              </a:rPr>
              <a:t>Making it stronger</a:t>
            </a:r>
            <a:endParaRPr lang="x-none" altLang="en-US" sz="2800" b="1" dirty="0">
              <a:solidFill>
                <a:schemeClr val="accent1"/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DC70ECD-DA64-4B74-92C8-3FF147143E5C}"/>
              </a:ext>
            </a:extLst>
          </p:cNvPr>
          <p:cNvGrpSpPr/>
          <p:nvPr/>
        </p:nvGrpSpPr>
        <p:grpSpPr>
          <a:xfrm>
            <a:off x="9405257" y="1538899"/>
            <a:ext cx="2786743" cy="5075704"/>
            <a:chOff x="9405257" y="1538899"/>
            <a:chExt cx="2786743" cy="507570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E3A2964-B906-4D57-8225-318DFD9D4B77}"/>
                </a:ext>
              </a:extLst>
            </p:cNvPr>
            <p:cNvSpPr/>
            <p:nvPr/>
          </p:nvSpPr>
          <p:spPr>
            <a:xfrm>
              <a:off x="9405257" y="1538899"/>
              <a:ext cx="2786743" cy="95410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algn="ctr" defTabSz="609585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D</a:t>
              </a:r>
            </a:p>
            <a:p>
              <a:pPr algn="ctr" defTabSz="609585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(Discriminator)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1026" name="Picture 2" descr="åç¾ç¾ä¸ç°å¤ªç¼å¤´åçåçæå°çµæ">
              <a:extLst>
                <a:ext uri="{FF2B5EF4-FFF2-40B4-BE49-F238E27FC236}">
                  <a16:creationId xmlns:a16="http://schemas.microsoft.com/office/drawing/2014/main" id="{201BCCC6-F462-4603-80A5-B35E2CAC2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6128" y="4709603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E8F5F3D-DA2B-472C-AECA-01C3B407D531}"/>
              </a:ext>
            </a:extLst>
          </p:cNvPr>
          <p:cNvGrpSpPr/>
          <p:nvPr/>
        </p:nvGrpSpPr>
        <p:grpSpPr>
          <a:xfrm>
            <a:off x="0" y="1538899"/>
            <a:ext cx="2612571" cy="5075704"/>
            <a:chOff x="0" y="1538899"/>
            <a:chExt cx="2612571" cy="507570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3B8ED65-6E31-43BA-B823-2128E0E53625}"/>
                </a:ext>
              </a:extLst>
            </p:cNvPr>
            <p:cNvSpPr/>
            <p:nvPr/>
          </p:nvSpPr>
          <p:spPr>
            <a:xfrm>
              <a:off x="0" y="1538899"/>
              <a:ext cx="2612571" cy="95410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>
              <a:spAutoFit/>
            </a:bodyPr>
            <a:lstStyle/>
            <a:p>
              <a:pPr algn="ctr" defTabSz="609585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G</a:t>
              </a:r>
            </a:p>
            <a:p>
              <a:pPr algn="ctr" defTabSz="609585"/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(Generator)</a:t>
              </a:r>
              <a:endPara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  <p:pic>
          <p:nvPicPr>
            <p:cNvPr id="1028" name="Picture 4" descr="ç¸éåç">
              <a:extLst>
                <a:ext uri="{FF2B5EF4-FFF2-40B4-BE49-F238E27FC236}">
                  <a16:creationId xmlns:a16="http://schemas.microsoft.com/office/drawing/2014/main" id="{A5D50EED-0FDF-45FE-8259-7F8D5DFB6E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143" y="4709603"/>
              <a:ext cx="1905000" cy="1905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490741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6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8E511C51-6465-4BC1-8719-0728AC59A1B2}"/>
              </a:ext>
            </a:extLst>
          </p:cNvPr>
          <p:cNvSpPr txBox="1">
            <a:spLocks/>
          </p:cNvSpPr>
          <p:nvPr/>
        </p:nvSpPr>
        <p:spPr>
          <a:xfrm>
            <a:off x="833967" y="51718"/>
            <a:ext cx="3424766" cy="461434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x-none"/>
              <a:t>BACKGROUND</a:t>
            </a:r>
            <a:endParaRPr lang="x-none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C23B8D-1FA3-41FB-93BC-9712F09896C2}"/>
              </a:ext>
            </a:extLst>
          </p:cNvPr>
          <p:cNvSpPr txBox="1"/>
          <p:nvPr/>
        </p:nvSpPr>
        <p:spPr>
          <a:xfrm>
            <a:off x="3416141" y="723994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x-none" sz="3600" dirty="0">
                <a:latin typeface="Arial" panose="020B0604020202020204" pitchFamily="34" charset="0"/>
                <a:cs typeface="Arial" panose="020B0604020202020204" pitchFamily="34" charset="0"/>
              </a:rPr>
              <a:t>How does GANs work?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B607FD2-5382-4E43-96AF-B92D3FA74FF1}"/>
              </a:ext>
            </a:extLst>
          </p:cNvPr>
          <p:cNvSpPr/>
          <p:nvPr/>
        </p:nvSpPr>
        <p:spPr>
          <a:xfrm>
            <a:off x="0" y="1538899"/>
            <a:ext cx="2612571" cy="95410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 defTabSz="609585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G</a:t>
            </a:r>
          </a:p>
          <a:p>
            <a:pPr algn="ctr" defTabSz="609585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(Generator)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736CDBE-D403-4266-A4F3-3269D41E9966}"/>
              </a:ext>
            </a:extLst>
          </p:cNvPr>
          <p:cNvSpPr/>
          <p:nvPr/>
        </p:nvSpPr>
        <p:spPr>
          <a:xfrm>
            <a:off x="9405257" y="1538899"/>
            <a:ext cx="2786743" cy="954107"/>
          </a:xfrm>
          <a:prstGeom prst="rect">
            <a:avLst/>
          </a:prstGeom>
          <a:solidFill>
            <a:schemeClr val="accent1"/>
          </a:solidFill>
        </p:spPr>
        <p:txBody>
          <a:bodyPr wrap="square">
            <a:spAutoFit/>
          </a:bodyPr>
          <a:lstStyle/>
          <a:p>
            <a:pPr algn="ctr" defTabSz="609585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D</a:t>
            </a:r>
          </a:p>
          <a:p>
            <a:pPr algn="ctr" defTabSz="609585"/>
            <a:r>
              <a: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(Discriminator)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00517C8-8133-4B1D-A058-BB8E82806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684" y="2720789"/>
            <a:ext cx="8842631" cy="11551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FB3F923-7EB8-4229-989F-9E48DF7F4B59}"/>
                  </a:ext>
                </a:extLst>
              </p:cNvPr>
              <p:cNvSpPr/>
              <p:nvPr/>
            </p:nvSpPr>
            <p:spPr>
              <a:xfrm>
                <a:off x="2546350" y="4026089"/>
                <a:ext cx="8336756" cy="23517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x-none" sz="2400" dirty="0">
                    <a:latin typeface="MSBM10"/>
                  </a:rPr>
                  <a:t>P</a:t>
                </a:r>
                <a:r>
                  <a:rPr lang="en-US" altLang="x-none" sz="2400" b="0" i="0" u="none" strike="noStrike" baseline="0" dirty="0" err="1">
                    <a:latin typeface="CMMI7"/>
                  </a:rPr>
                  <a:t>r</a:t>
                </a:r>
                <a:r>
                  <a:rPr lang="en-US" altLang="x-none" sz="2400" b="0" i="0" u="none" strike="noStrike" baseline="0" dirty="0">
                    <a:latin typeface="CMMI7"/>
                  </a:rPr>
                  <a:t> </a:t>
                </a:r>
                <a:r>
                  <a:rPr lang="en-US" altLang="x-none" sz="2400" b="0" i="0" u="none" strike="noStrike" baseline="0" dirty="0">
                    <a:latin typeface="NimbusRomNo9L-Regu"/>
                  </a:rPr>
                  <a:t>:   </a:t>
                </a:r>
                <a:r>
                  <a:rPr lang="en-US" altLang="x-none" sz="2400" dirty="0">
                    <a:latin typeface="NimbusRomNo9L-Regu"/>
                  </a:rPr>
                  <a:t> data distribution, real</a:t>
                </a:r>
              </a:p>
              <a:p>
                <a:r>
                  <a:rPr lang="en-US" altLang="x-none" sz="2400" dirty="0" err="1">
                    <a:latin typeface="MSBM10"/>
                  </a:rPr>
                  <a:t>P</a:t>
                </a:r>
                <a:r>
                  <a:rPr lang="en-US" altLang="x-none" sz="2400" dirty="0" err="1">
                    <a:latin typeface="CMMI7"/>
                  </a:rPr>
                  <a:t>g</a:t>
                </a:r>
                <a:r>
                  <a:rPr lang="en-US" altLang="x-none" sz="2400" dirty="0">
                    <a:latin typeface="CMMI7"/>
                  </a:rPr>
                  <a:t>: generated distribution from G, fake</a:t>
                </a:r>
              </a:p>
              <a:p>
                <a:r>
                  <a:rPr lang="en-US" altLang="x-none" sz="2400" dirty="0">
                    <a:latin typeface="CMMI7"/>
                  </a:rPr>
                  <a:t>D(</a:t>
                </a:r>
                <a:r>
                  <a:rPr lang="en-US" altLang="zh-CN" sz="2400" dirty="0">
                    <a:latin typeface="CMMI7"/>
                  </a:rPr>
                  <a:t>x</a:t>
                </a:r>
                <a:r>
                  <a:rPr lang="en-US" altLang="x-none" sz="2400" dirty="0">
                    <a:latin typeface="CMMI7"/>
                  </a:rPr>
                  <a:t>)</a:t>
                </a:r>
                <a:r>
                  <a:rPr lang="zh-CN" altLang="en-US" sz="2400" dirty="0">
                    <a:latin typeface="CMMI7"/>
                  </a:rPr>
                  <a:t>：</a:t>
                </a:r>
                <a:r>
                  <a:rPr lang="en-US" altLang="zh-CN" sz="2400" dirty="0">
                    <a:latin typeface="CMMI7"/>
                  </a:rPr>
                  <a:t>the probability that D thinking x is real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2400" dirty="0">
                    <a:latin typeface="CMMI7"/>
                  </a:rPr>
                  <a:t>: real images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2400" dirty="0">
                    <a:latin typeface="CMMI7"/>
                  </a:rPr>
                  <a:t>: fake images </a:t>
                </a:r>
                <a:endParaRPr lang="en-US" altLang="x-none" sz="2400" dirty="0">
                  <a:latin typeface="CMMI7"/>
                </a:endParaRPr>
              </a:p>
              <a:p>
                <a:endParaRPr lang="x-none" altLang="en-US" sz="2400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xmlns="" id="{BFB3F923-7EB8-4229-989F-9E48DF7F4B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6350" y="4026089"/>
                <a:ext cx="8336756" cy="2351798"/>
              </a:xfrm>
              <a:prstGeom prst="rect">
                <a:avLst/>
              </a:prstGeom>
              <a:blipFill rotWithShape="0">
                <a:blip r:embed="rId4"/>
                <a:stretch>
                  <a:fillRect l="-1170" t="-20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åç¾ç¾ä¸ç°å¤ªç¼å¤´åçåçæå°çµæ">
            <a:extLst>
              <a:ext uri="{FF2B5EF4-FFF2-40B4-BE49-F238E27FC236}">
                <a16:creationId xmlns:a16="http://schemas.microsoft.com/office/drawing/2014/main" id="{BC3EABCE-6FA0-4B67-8E5E-355A78DBC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4987" y="4654135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ç¸éåç">
            <a:extLst>
              <a:ext uri="{FF2B5EF4-FFF2-40B4-BE49-F238E27FC236}">
                <a16:creationId xmlns:a16="http://schemas.microsoft.com/office/drawing/2014/main" id="{273403B7-79F8-4196-B50F-894AC7CB4A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15" y="4695691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591661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模板页面">
  <a:themeElements>
    <a:clrScheme name="自定义 2">
      <a:dk1>
        <a:srgbClr val="000000"/>
      </a:dk1>
      <a:lt1>
        <a:srgbClr val="FFFFFF"/>
      </a:lt1>
      <a:dk2>
        <a:srgbClr val="010101"/>
      </a:dk2>
      <a:lt2>
        <a:srgbClr val="FFFFFF"/>
      </a:lt2>
      <a:accent1>
        <a:srgbClr val="FFC000"/>
      </a:accent1>
      <a:accent2>
        <a:srgbClr val="B2A32B"/>
      </a:accent2>
      <a:accent3>
        <a:srgbClr val="6EA8CC"/>
      </a:accent3>
      <a:accent4>
        <a:srgbClr val="BDE6FF"/>
      </a:accent4>
      <a:accent5>
        <a:srgbClr val="000000"/>
      </a:accent5>
      <a:accent6>
        <a:srgbClr val="FFE93D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2714</TotalTime>
  <Words>896</Words>
  <Application>Microsoft Office PowerPoint</Application>
  <PresentationFormat>宽屏</PresentationFormat>
  <Paragraphs>233</Paragraphs>
  <Slides>32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CMMI7</vt:lpstr>
      <vt:lpstr>MSBM10</vt:lpstr>
      <vt:lpstr>NimbusRomNo9L-Regu</vt:lpstr>
      <vt:lpstr>微软雅黑</vt:lpstr>
      <vt:lpstr>Arial</vt:lpstr>
      <vt:lpstr>Calibri</vt:lpstr>
      <vt:lpstr>Calibri Light</vt:lpstr>
      <vt:lpstr>Cambria Math</vt:lpstr>
      <vt:lpstr>Century Gothic</vt:lpstr>
      <vt:lpstr>Magneto</vt:lpstr>
      <vt:lpstr>Office 主题​​</vt:lpstr>
      <vt:lpstr>模板页面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Improved Training of Wasserstein GANs</dc:title>
  <dc:creator>jiangqy6</dc:creator>
  <cp:lastModifiedBy>jiangqy6</cp:lastModifiedBy>
  <cp:revision>141</cp:revision>
  <dcterms:created xsi:type="dcterms:W3CDTF">2019-03-22T04:57:33Z</dcterms:created>
  <dcterms:modified xsi:type="dcterms:W3CDTF">2019-04-04T09:15:32Z</dcterms:modified>
</cp:coreProperties>
</file>